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82"/>
  </p:notesMasterIdLst>
  <p:handoutMasterIdLst>
    <p:handoutMasterId r:id="rId83"/>
  </p:handoutMasterIdLst>
  <p:sldIdLst>
    <p:sldId id="462" r:id="rId8"/>
    <p:sldId id="463" r:id="rId9"/>
    <p:sldId id="465" r:id="rId10"/>
    <p:sldId id="520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19" r:id="rId23"/>
    <p:sldId id="521" r:id="rId24"/>
    <p:sldId id="540" r:id="rId25"/>
    <p:sldId id="541" r:id="rId26"/>
    <p:sldId id="544" r:id="rId27"/>
    <p:sldId id="546" r:id="rId28"/>
    <p:sldId id="547" r:id="rId29"/>
    <p:sldId id="548" r:id="rId30"/>
    <p:sldId id="545" r:id="rId31"/>
    <p:sldId id="549" r:id="rId32"/>
    <p:sldId id="555" r:id="rId33"/>
    <p:sldId id="551" r:id="rId34"/>
    <p:sldId id="550" r:id="rId35"/>
    <p:sldId id="553" r:id="rId36"/>
    <p:sldId id="552" r:id="rId37"/>
    <p:sldId id="554" r:id="rId38"/>
    <p:sldId id="558" r:id="rId39"/>
    <p:sldId id="556" r:id="rId40"/>
    <p:sldId id="559" r:id="rId41"/>
    <p:sldId id="560" r:id="rId42"/>
    <p:sldId id="522" r:id="rId43"/>
    <p:sldId id="542" r:id="rId44"/>
    <p:sldId id="562" r:id="rId45"/>
    <p:sldId id="564" r:id="rId46"/>
    <p:sldId id="565" r:id="rId47"/>
    <p:sldId id="566" r:id="rId48"/>
    <p:sldId id="592" r:id="rId49"/>
    <p:sldId id="563" r:id="rId50"/>
    <p:sldId id="591" r:id="rId51"/>
    <p:sldId id="543" r:id="rId52"/>
    <p:sldId id="593" r:id="rId53"/>
    <p:sldId id="561" r:id="rId54"/>
    <p:sldId id="567" r:id="rId55"/>
    <p:sldId id="568" r:id="rId56"/>
    <p:sldId id="569" r:id="rId57"/>
    <p:sldId id="570" r:id="rId58"/>
    <p:sldId id="571" r:id="rId59"/>
    <p:sldId id="526" r:id="rId60"/>
    <p:sldId id="525" r:id="rId61"/>
    <p:sldId id="573" r:id="rId62"/>
    <p:sldId id="572" r:id="rId63"/>
    <p:sldId id="575" r:id="rId64"/>
    <p:sldId id="576" r:id="rId65"/>
    <p:sldId id="577" r:id="rId66"/>
    <p:sldId id="578" r:id="rId67"/>
    <p:sldId id="574" r:id="rId68"/>
    <p:sldId id="527" r:id="rId69"/>
    <p:sldId id="579" r:id="rId70"/>
    <p:sldId id="580" r:id="rId71"/>
    <p:sldId id="581" r:id="rId72"/>
    <p:sldId id="582" r:id="rId73"/>
    <p:sldId id="583" r:id="rId74"/>
    <p:sldId id="585" r:id="rId75"/>
    <p:sldId id="586" r:id="rId76"/>
    <p:sldId id="587" r:id="rId77"/>
    <p:sldId id="588" r:id="rId78"/>
    <p:sldId id="589" r:id="rId79"/>
    <p:sldId id="590" r:id="rId80"/>
    <p:sldId id="264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4C5252"/>
    <a:srgbClr val="F5FAF2"/>
    <a:srgbClr val="E6E6E6"/>
    <a:srgbClr val="F9F9F9"/>
    <a:srgbClr val="AD2A26"/>
    <a:srgbClr val="680000"/>
    <a:srgbClr val="FFFFFF"/>
    <a:srgbClr val="8A8A8A"/>
    <a:srgbClr val="48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90" autoAdjust="0"/>
    <p:restoredTop sz="95244" autoAdjust="0"/>
  </p:normalViewPr>
  <p:slideViewPr>
    <p:cSldViewPr snapToGrid="0">
      <p:cViewPr varScale="1">
        <p:scale>
          <a:sx n="84" d="100"/>
          <a:sy n="84" d="100"/>
        </p:scale>
        <p:origin x="10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43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2021-06-18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2021-06-18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举例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AF13E49-CA66-4683-920E-7874368CB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27004"/>
            <a:ext cx="10749598" cy="385054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运算符：对常量或者变量进行操作的</a:t>
            </a:r>
            <a:r>
              <a:rPr lang="zh-CN" altLang="en-US" dirty="0">
                <a:solidFill>
                  <a:srgbClr val="AD2B26"/>
                </a:solidFill>
              </a:rPr>
              <a:t>符号</a:t>
            </a:r>
            <a:endParaRPr lang="en-US" altLang="zh-CN" sz="2667" dirty="0">
              <a:solidFill>
                <a:srgbClr val="AD2B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表达式：用</a:t>
            </a:r>
            <a:r>
              <a:rPr lang="zh-CN" altLang="en-US" dirty="0">
                <a:solidFill>
                  <a:srgbClr val="AD2B26"/>
                </a:solidFill>
              </a:rPr>
              <a:t>运算符</a:t>
            </a:r>
            <a:r>
              <a:rPr lang="zh-CN" altLang="en-US" dirty="0">
                <a:solidFill>
                  <a:srgbClr val="262626"/>
                </a:solidFill>
              </a:rPr>
              <a:t>把常量或者变量连接起来</a:t>
            </a:r>
            <a:r>
              <a:rPr lang="zh-CN" altLang="en-US" dirty="0">
                <a:solidFill>
                  <a:srgbClr val="AD2B26"/>
                </a:solidFill>
              </a:rPr>
              <a:t>符合</a:t>
            </a:r>
            <a:r>
              <a:rPr lang="en-US" altLang="zh-CN" dirty="0">
                <a:solidFill>
                  <a:srgbClr val="AD2B26"/>
                </a:solidFill>
              </a:rPr>
              <a:t>java</a:t>
            </a:r>
            <a:r>
              <a:rPr lang="zh-CN" altLang="en-US" dirty="0">
                <a:solidFill>
                  <a:srgbClr val="AD2B26"/>
                </a:solidFill>
              </a:rPr>
              <a:t>语法的式子</a:t>
            </a:r>
            <a:r>
              <a:rPr lang="zh-CN" altLang="en-US" dirty="0">
                <a:solidFill>
                  <a:srgbClr val="262626"/>
                </a:solidFill>
              </a:rPr>
              <a:t>就可以称为表达式。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                  </a:t>
            </a:r>
            <a:r>
              <a:rPr lang="zh-CN" altLang="en-US" dirty="0">
                <a:solidFill>
                  <a:srgbClr val="262626"/>
                </a:solidFill>
              </a:rPr>
              <a:t>   </a:t>
            </a:r>
            <a:r>
              <a:rPr lang="en-US" altLang="zh-CN" dirty="0">
                <a:solidFill>
                  <a:srgbClr val="262626"/>
                </a:solidFill>
              </a:rPr>
              <a:t>  </a:t>
            </a:r>
            <a:r>
              <a:rPr lang="zh-CN" altLang="en-US" dirty="0">
                <a:solidFill>
                  <a:srgbClr val="262626"/>
                </a:solidFill>
              </a:rPr>
              <a:t>不同运算符连接的表达式体现的是不同类型的</a:t>
            </a:r>
            <a:r>
              <a:rPr lang="zh-CN" altLang="en-US">
                <a:solidFill>
                  <a:srgbClr val="262626"/>
                </a:solidFill>
              </a:rPr>
              <a:t>表达式。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5B3E5D2C-1B7F-401B-9868-32ED44228C85}"/>
              </a:ext>
            </a:extLst>
          </p:cNvPr>
          <p:cNvSpPr txBox="1">
            <a:spLocks/>
          </p:cNvSpPr>
          <p:nvPr userDrawn="1"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kumimoji="1" lang="zh-CN" altLang="en-US" sz="2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运算符和表达式</a:t>
            </a:r>
            <a:endParaRPr kumimoji="1" lang="zh-CN" altLang="en-US" sz="2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393648-B1DD-48CF-8310-8929E6A87BC3}"/>
              </a:ext>
            </a:extLst>
          </p:cNvPr>
          <p:cNvSpPr/>
          <p:nvPr userDrawn="1"/>
        </p:nvSpPr>
        <p:spPr>
          <a:xfrm>
            <a:off x="2950464" y="3813472"/>
            <a:ext cx="7784108" cy="1417524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" name="三角形 5">
            <a:extLst>
              <a:ext uri="{FF2B5EF4-FFF2-40B4-BE49-F238E27FC236}">
                <a16:creationId xmlns:a16="http://schemas.microsoft.com/office/drawing/2014/main" id="{75A4B1F5-E6C0-4EAF-8D8D-14FDA69E9926}"/>
              </a:ext>
            </a:extLst>
          </p:cNvPr>
          <p:cNvSpPr/>
          <p:nvPr userDrawn="1"/>
        </p:nvSpPr>
        <p:spPr>
          <a:xfrm rot="2651319">
            <a:off x="851567" y="3691746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EDDCD6-ACC6-4261-BD07-38DA96BF5EB9}"/>
              </a:ext>
            </a:extLst>
          </p:cNvPr>
          <p:cNvSpPr/>
          <p:nvPr userDrawn="1"/>
        </p:nvSpPr>
        <p:spPr>
          <a:xfrm>
            <a:off x="944880" y="3335875"/>
            <a:ext cx="10302240" cy="233680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E8CE5-F5EC-4FEB-A3FA-235D85C69749}"/>
              </a:ext>
            </a:extLst>
          </p:cNvPr>
          <p:cNvSpPr/>
          <p:nvPr userDrawn="1"/>
        </p:nvSpPr>
        <p:spPr>
          <a:xfrm>
            <a:off x="844952" y="340834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2100D51-562F-4099-99A9-60517F618F43}"/>
              </a:ext>
            </a:extLst>
          </p:cNvPr>
          <p:cNvSpPr txBox="1">
            <a:spLocks/>
          </p:cNvSpPr>
          <p:nvPr userDrawn="1"/>
        </p:nvSpPr>
        <p:spPr>
          <a:xfrm>
            <a:off x="1141908" y="3781757"/>
            <a:ext cx="3267532" cy="160622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int a = 10;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b = 20;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262626"/>
                </a:solidFill>
              </a:rPr>
              <a:t>int</a:t>
            </a:r>
            <a:r>
              <a:rPr lang="en-US" altLang="zh-CN" dirty="0">
                <a:solidFill>
                  <a:srgbClr val="262626"/>
                </a:solidFill>
              </a:rPr>
              <a:t> c = a + b;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572D2F-6D92-4C2A-82F5-249B8B0A1CB8}"/>
              </a:ext>
            </a:extLst>
          </p:cNvPr>
          <p:cNvSpPr/>
          <p:nvPr userDrawn="1"/>
        </p:nvSpPr>
        <p:spPr>
          <a:xfrm>
            <a:off x="3209542" y="4136592"/>
            <a:ext cx="7045962" cy="7083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注释的背景颜色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 + b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代码的背景颜色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5004933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ransition spd="slow">
    <p:push dir="u"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CA308208-5033-4A65-8A52-4FF5EC03A673}"/>
              </a:ext>
            </a:extLst>
          </p:cNvPr>
          <p:cNvSpPr/>
          <p:nvPr userDrawn="1"/>
        </p:nvSpPr>
        <p:spPr>
          <a:xfrm>
            <a:off x="9590666" y="6582370"/>
            <a:ext cx="1533203" cy="270519"/>
          </a:xfrm>
          <a:prstGeom prst="parallelogram">
            <a:avLst>
              <a:gd name="adj" fmla="val 79569"/>
            </a:avLst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E8B57117-D962-4A6A-B038-6987D68A23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87663"/>
            <a:ext cx="12187759" cy="10247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6799927"/>
            <a:ext cx="10047353" cy="83354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11" r:id="rId9"/>
    <p:sldLayoutId id="2147483703" r:id="rId10"/>
    <p:sldLayoutId id="2147483709" r:id="rId11"/>
    <p:sldLayoutId id="2147483704" r:id="rId12"/>
    <p:sldLayoutId id="2147483681" r:id="rId13"/>
    <p:sldLayoutId id="2147483693" r:id="rId14"/>
    <p:sldLayoutId id="2147483710" r:id="rId15"/>
    <p:sldLayoutId id="2147483706" r:id="rId16"/>
  </p:sldLayoutIdLst>
  <p:transition spd="slow">
    <p:push dir="u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spd="slow">
    <p:push dir="u"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entinelguard.io/zh-cn/index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libaba/Sentinel/release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Sentinel/wiki/%E5%8A%A8%E6%80%81%E8%A7%84%E5%88%99%E6%89%A9%E5%B1%95" TargetMode="External"/><Relationship Id="rId2" Type="http://schemas.openxmlformats.org/officeDocument/2006/relationships/hyperlink" Target="https://github.com/alibaba/Sentinel/wiki/%E5%9C%A8%E7%94%9F%E4%BA%A7%E7%8E%AF%E5%A2%83%E4%B8%AD%E4%BD%BF%E7%94%A8-Sentinel#%E5%8E%9F%E5%A7%8B%E6%A8%A1%E5%BC%8F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libaba/Sentinel/wiki/%E5%9C%A8%E7%94%9F%E4%BA%A7%E7%8E%AF%E5%A2%83%E4%B8%AD%E4%BD%BF%E7%94%A8-Sentinel#Push%E6%A8%A1%E5%BC%8F" TargetMode="External"/><Relationship Id="rId4" Type="http://schemas.openxmlformats.org/officeDocument/2006/relationships/hyperlink" Target="https://github.com/alibaba/Sentinel/wiki/%E5%9C%A8%E7%94%9F%E4%BA%A7%E7%8E%AF%E5%A2%83%E4%B8%AD%E4%BD%BF%E7%94%A8-Sentinel#Pull%E6%A8%A1%E5%BC%8F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微服务保护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Sentinel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DB184-0388-4A67-B787-2B0686DA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服务保护技术对比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CB06AF3-C39D-4B96-B258-9226926C5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12633"/>
              </p:ext>
            </p:extLst>
          </p:nvPr>
        </p:nvGraphicFramePr>
        <p:xfrm>
          <a:off x="710880" y="1623925"/>
          <a:ext cx="10392550" cy="4866944"/>
        </p:xfrm>
        <a:graphic>
          <a:graphicData uri="http://schemas.openxmlformats.org/drawingml/2006/table">
            <a:tbl>
              <a:tblPr firstRow="1">
                <a:tableStyleId>{E8034E78-7F5D-4C2E-B375-FC64B27BC917}</a:tableStyleId>
              </a:tblPr>
              <a:tblGrid>
                <a:gridCol w="2002233">
                  <a:extLst>
                    <a:ext uri="{9D8B030D-6E8A-4147-A177-3AD203B41FA5}">
                      <a16:colId xmlns:a16="http://schemas.microsoft.com/office/drawing/2014/main" val="2242634760"/>
                    </a:ext>
                  </a:extLst>
                </a:gridCol>
                <a:gridCol w="4179268">
                  <a:extLst>
                    <a:ext uri="{9D8B030D-6E8A-4147-A177-3AD203B41FA5}">
                      <a16:colId xmlns:a16="http://schemas.microsoft.com/office/drawing/2014/main" val="3805279344"/>
                    </a:ext>
                  </a:extLst>
                </a:gridCol>
                <a:gridCol w="4211049">
                  <a:extLst>
                    <a:ext uri="{9D8B030D-6E8A-4147-A177-3AD203B41FA5}">
                      <a16:colId xmlns:a16="http://schemas.microsoft.com/office/drawing/2014/main" val="3684801096"/>
                    </a:ext>
                  </a:extLst>
                </a:gridCol>
              </a:tblGrid>
              <a:tr h="476485"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  <a:effectLst/>
                        </a:rPr>
                        <a:t>Sentinel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  <a:effectLst/>
                        </a:rPr>
                        <a:t>Hystrix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28627" marR="28627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87036"/>
                  </a:ext>
                </a:extLst>
              </a:tr>
              <a:tr h="421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隔离策略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信号量隔离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线程池隔离</a:t>
                      </a:r>
                      <a:r>
                        <a:rPr lang="en-US" altLang="zh-CN" sz="1400">
                          <a:solidFill>
                            <a:srgbClr val="4C5252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信号量隔离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58265"/>
                  </a:ext>
                </a:extLst>
              </a:tr>
              <a:tr h="4289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熔断降级策略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基于慢调用比例或异常比例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基于失败比率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45790"/>
                  </a:ext>
                </a:extLst>
              </a:tr>
              <a:tr h="3766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实时指标实现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滑动窗口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滑动窗口（基于 </a:t>
                      </a:r>
                      <a:r>
                        <a:rPr lang="en-US" sz="1400">
                          <a:solidFill>
                            <a:srgbClr val="4C5252"/>
                          </a:solidFill>
                          <a:effectLst/>
                        </a:rPr>
                        <a:t>RxJava）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627740"/>
                  </a:ext>
                </a:extLst>
              </a:tr>
              <a:tr h="3740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规则配置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支持多种数据源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支持多种数据源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300209"/>
                  </a:ext>
                </a:extLst>
              </a:tr>
              <a:tr h="344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扩展性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多个扩展点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插件的形式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906801"/>
                  </a:ext>
                </a:extLst>
              </a:tr>
              <a:tr h="3890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基于注解的支持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147425"/>
                  </a:ext>
                </a:extLst>
              </a:tr>
              <a:tr h="436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限流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基于 </a:t>
                      </a:r>
                      <a:r>
                        <a:rPr lang="en-US" altLang="zh-CN" sz="1400">
                          <a:solidFill>
                            <a:srgbClr val="4C5252"/>
                          </a:solidFill>
                          <a:effectLst/>
                        </a:rPr>
                        <a:t>QPS</a:t>
                      </a:r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，支持基于调用关系的限流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有限的支持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49560"/>
                  </a:ext>
                </a:extLst>
              </a:tr>
              <a:tr h="3922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流量整形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支持慢启动、匀速排队模式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不支持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24170"/>
                  </a:ext>
                </a:extLst>
              </a:tr>
              <a:tr h="4187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系统自适应保护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不支持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27294"/>
                  </a:ext>
                </a:extLst>
              </a:tr>
              <a:tr h="418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AD2B26"/>
                          </a:solidFill>
                          <a:effectLst/>
                        </a:rPr>
                        <a:t>控制台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开箱即用，可配置规则、查看秒级监控、机器发现等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不完善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748210"/>
                  </a:ext>
                </a:extLst>
              </a:tr>
              <a:tr h="3895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常见框架的适配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4C5252"/>
                          </a:solidFill>
                          <a:effectLst/>
                        </a:rPr>
                        <a:t>Servlet、Spring Cloud、Dubbo、gRPC </a:t>
                      </a:r>
                      <a:r>
                        <a:rPr lang="zh-CN" altLang="en-US" sz="1400">
                          <a:solidFill>
                            <a:srgbClr val="4C5252"/>
                          </a:solidFill>
                          <a:effectLst/>
                        </a:rPr>
                        <a:t>等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4C5252"/>
                          </a:solidFill>
                          <a:effectLst/>
                        </a:rPr>
                        <a:t>Servlet、Spring Cloud Netflix</a:t>
                      </a:r>
                    </a:p>
                  </a:txBody>
                  <a:tcPr marL="31013" marR="31013" marT="14314" marB="14314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199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9987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是阿里巴巴开源的一款微服务流量控制组件。官网地址：</a:t>
            </a:r>
            <a:r>
              <a:rPr lang="en-US" altLang="zh-CN">
                <a:hlinkClick r:id="rId2"/>
              </a:rPr>
              <a:t>https://sentinelguard.io/zh-cn/index.html</a:t>
            </a:r>
            <a:endParaRPr lang="en-US" altLang="zh-CN"/>
          </a:p>
          <a:p>
            <a:r>
              <a:rPr lang="en-US" altLang="zh-CN"/>
              <a:t>Sentinel </a:t>
            </a:r>
            <a:r>
              <a:rPr lang="zh-CN" altLang="en-US"/>
              <a:t>具有以下特征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丰富的应用场景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承接了阿里巴巴近 </a:t>
            </a:r>
            <a:r>
              <a:rPr lang="en-US" altLang="zh-CN"/>
              <a:t>10 </a:t>
            </a:r>
            <a:r>
              <a:rPr lang="zh-CN" altLang="en-US"/>
              <a:t>年的双十一大促流量的核心场景，例如秒杀（即突发流量控制在系统容量可以承受的范围）、消息削峰填谷、集群流量控制、实时熔断下游不可用应用等。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完备的实时监控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同时提供实时的监控功能。您可以在控制台中看到接入应用的单台机器秒级数据，甚至 </a:t>
            </a:r>
            <a:r>
              <a:rPr lang="en-US" altLang="zh-CN"/>
              <a:t>500 </a:t>
            </a:r>
            <a:r>
              <a:rPr lang="zh-CN" altLang="en-US"/>
              <a:t>台以下规模的集群的汇总运行情况。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广泛的开源生态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提供开箱即用的与其它开源框架</a:t>
            </a:r>
            <a:r>
              <a:rPr lang="en-US" altLang="zh-CN"/>
              <a:t>/</a:t>
            </a:r>
            <a:r>
              <a:rPr lang="zh-CN" altLang="en-US"/>
              <a:t>库的整合模块，例如与 </a:t>
            </a:r>
            <a:r>
              <a:rPr lang="en-US" altLang="zh-CN"/>
              <a:t>Spring Cloud</a:t>
            </a:r>
            <a:r>
              <a:rPr lang="zh-CN" altLang="en-US"/>
              <a:t>、</a:t>
            </a:r>
            <a:r>
              <a:rPr lang="en-US" altLang="zh-CN"/>
              <a:t>Dubbo</a:t>
            </a:r>
            <a:r>
              <a:rPr lang="zh-CN" altLang="en-US"/>
              <a:t>、</a:t>
            </a:r>
            <a:r>
              <a:rPr lang="en-US" altLang="zh-CN"/>
              <a:t>gRPC </a:t>
            </a:r>
            <a:r>
              <a:rPr lang="zh-CN" altLang="en-US"/>
              <a:t>的整合。您只需要引入相应的依赖并进行简单的配置即可快速地接入 </a:t>
            </a:r>
            <a:r>
              <a:rPr lang="en-US" altLang="zh-CN"/>
              <a:t>Sentinel</a:t>
            </a:r>
            <a:r>
              <a:rPr lang="zh-CN" altLang="en-US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完善的 </a:t>
            </a:r>
            <a:r>
              <a:rPr lang="en-US" altLang="zh-CN" b="1"/>
              <a:t>SPI </a:t>
            </a:r>
            <a:r>
              <a:rPr lang="zh-CN" altLang="en-US" b="1"/>
              <a:t>扩展点</a:t>
            </a:r>
            <a:r>
              <a:rPr lang="zh-CN" altLang="en-US"/>
              <a:t>：</a:t>
            </a:r>
            <a:r>
              <a:rPr lang="en-US" altLang="zh-CN"/>
              <a:t>Sentinel </a:t>
            </a:r>
            <a:r>
              <a:rPr lang="zh-CN" altLang="en-US"/>
              <a:t>提供简单易用、完善的 </a:t>
            </a:r>
            <a:r>
              <a:rPr lang="en-US" altLang="zh-CN"/>
              <a:t>SPI </a:t>
            </a:r>
            <a:r>
              <a:rPr lang="zh-CN" altLang="en-US"/>
              <a:t>扩展接口。您可以通过实现扩展接口来快速地定制逻辑。例如定制规则管理、适配动态数据源等。</a:t>
            </a:r>
          </a:p>
        </p:txBody>
      </p:sp>
    </p:spTree>
    <p:extLst>
      <p:ext uri="{BB962C8B-B14F-4D97-AF65-F5344CB8AC3E}">
        <p14:creationId xmlns:p14="http://schemas.microsoft.com/office/powerpoint/2010/main" val="30867217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Sentinel</a:t>
            </a:r>
            <a:r>
              <a:rPr lang="zh-CN" altLang="en-US"/>
              <a:t>控制台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官方提供了</a:t>
            </a:r>
            <a:r>
              <a:rPr lang="en-US" altLang="zh-CN"/>
              <a:t>UI</a:t>
            </a:r>
            <a:r>
              <a:rPr lang="zh-CN" altLang="en-US"/>
              <a:t>控制台，方便我们对系统做限流设置。大家可以在</a:t>
            </a:r>
            <a:r>
              <a:rPr lang="en-US" altLang="zh-CN">
                <a:hlinkClick r:id="rId2"/>
              </a:rPr>
              <a:t>GitHub</a:t>
            </a:r>
            <a:r>
              <a:rPr lang="zh-CN" altLang="en-US"/>
              <a:t>下载。课前资料提供了下载好的</a:t>
            </a:r>
            <a:r>
              <a:rPr lang="en-US" altLang="zh-CN"/>
              <a:t>jar</a:t>
            </a:r>
            <a:r>
              <a:rPr lang="zh-CN" altLang="en-US"/>
              <a:t>包：</a:t>
            </a: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将其拷贝到一个你能记住的非中文目录，然后运行命令：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然后访问：</a:t>
            </a:r>
            <a:r>
              <a:rPr lang="en-US" altLang="zh-CN"/>
              <a:t>localhost:8080 </a:t>
            </a:r>
            <a:r>
              <a:rPr lang="zh-CN" altLang="en-US"/>
              <a:t>即可看到控制台页面，默认的账户和密码都是</a:t>
            </a:r>
            <a:r>
              <a:rPr lang="en-US" altLang="zh-CN"/>
              <a:t>sentinel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1717AE-4D69-41C8-9872-B514F356B2A0}"/>
              </a:ext>
            </a:extLst>
          </p:cNvPr>
          <p:cNvSpPr txBox="1"/>
          <p:nvPr/>
        </p:nvSpPr>
        <p:spPr>
          <a:xfrm>
            <a:off x="782320" y="2976754"/>
            <a:ext cx="8374743" cy="307777"/>
          </a:xfrm>
          <a:prstGeom prst="rect">
            <a:avLst/>
          </a:prstGeom>
          <a:solidFill>
            <a:srgbClr val="F5FAF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java -jar sentinel-dashboard-1.8.1.jar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36B5B3-1987-4191-9EFC-C3AC469F4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3920250"/>
            <a:ext cx="4816257" cy="23547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EE10B6-1A5F-4756-BD29-87092741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34" y="2077562"/>
            <a:ext cx="8361129" cy="3671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2638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Sentinel</a:t>
            </a:r>
            <a:r>
              <a:rPr lang="zh-CN" altLang="en-US"/>
              <a:t>控制台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75792"/>
          </a:xfrm>
        </p:spPr>
        <p:txBody>
          <a:bodyPr/>
          <a:lstStyle/>
          <a:p>
            <a:r>
              <a:rPr lang="zh-CN" altLang="en-US"/>
              <a:t>如果要修改</a:t>
            </a:r>
            <a:r>
              <a:rPr lang="en-US" altLang="zh-CN"/>
              <a:t>Sentinel</a:t>
            </a:r>
            <a:r>
              <a:rPr lang="zh-CN" altLang="en-US"/>
              <a:t>的默认端口、账户、密码，可以通过下列配置：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0817E98C-7666-40C8-8839-8D769CF46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2161"/>
              </p:ext>
            </p:extLst>
          </p:nvPr>
        </p:nvGraphicFramePr>
        <p:xfrm>
          <a:off x="782320" y="2300271"/>
          <a:ext cx="10020663" cy="19451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65337">
                  <a:extLst>
                    <a:ext uri="{9D8B030D-6E8A-4147-A177-3AD203B41FA5}">
                      <a16:colId xmlns:a16="http://schemas.microsoft.com/office/drawing/2014/main" val="2538723933"/>
                    </a:ext>
                  </a:extLst>
                </a:gridCol>
                <a:gridCol w="1715105">
                  <a:extLst>
                    <a:ext uri="{9D8B030D-6E8A-4147-A177-3AD203B41FA5}">
                      <a16:colId xmlns:a16="http://schemas.microsoft.com/office/drawing/2014/main" val="1170395783"/>
                    </a:ext>
                  </a:extLst>
                </a:gridCol>
                <a:gridCol w="3340221">
                  <a:extLst>
                    <a:ext uri="{9D8B030D-6E8A-4147-A177-3AD203B41FA5}">
                      <a16:colId xmlns:a16="http://schemas.microsoft.com/office/drawing/2014/main" val="3968633887"/>
                    </a:ext>
                  </a:extLst>
                </a:gridCol>
              </a:tblGrid>
              <a:tr h="4862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配置项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默认值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520406"/>
                  </a:ext>
                </a:extLst>
              </a:tr>
              <a:tr h="4862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server.port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8080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服务端口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101495"/>
                  </a:ext>
                </a:extLst>
              </a:tr>
              <a:tr h="4862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sentinel.dashboard.auth.username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sentinel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默认用户名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439491"/>
                  </a:ext>
                </a:extLst>
              </a:tr>
              <a:tr h="486289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sentinel.dashboard.auth.password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sentinel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默认密码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216641"/>
                  </a:ext>
                </a:extLst>
              </a:tr>
            </a:tbl>
          </a:graphicData>
        </a:graphic>
      </p:graphicFrame>
      <p:sp>
        <p:nvSpPr>
          <p:cNvPr id="9" name="三角形 5">
            <a:extLst>
              <a:ext uri="{FF2B5EF4-FFF2-40B4-BE49-F238E27FC236}">
                <a16:creationId xmlns:a16="http://schemas.microsoft.com/office/drawing/2014/main" id="{3F2A7D6A-BB3E-49E7-808C-398C8A5D867A}"/>
              </a:ext>
            </a:extLst>
          </p:cNvPr>
          <p:cNvSpPr/>
          <p:nvPr/>
        </p:nvSpPr>
        <p:spPr>
          <a:xfrm rot="2651319">
            <a:off x="717495" y="5358944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2C43D2-2D73-491C-AB4E-EBD77678FD56}"/>
              </a:ext>
            </a:extLst>
          </p:cNvPr>
          <p:cNvSpPr/>
          <p:nvPr/>
        </p:nvSpPr>
        <p:spPr>
          <a:xfrm>
            <a:off x="810808" y="5003073"/>
            <a:ext cx="10302240" cy="138466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0597BA-4FBA-4F60-B331-B9BA2D89511F}"/>
              </a:ext>
            </a:extLst>
          </p:cNvPr>
          <p:cNvSpPr/>
          <p:nvPr/>
        </p:nvSpPr>
        <p:spPr>
          <a:xfrm>
            <a:off x="710880" y="5075543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9403197-F2B6-46FA-9F87-17429CEF23F8}"/>
              </a:ext>
            </a:extLst>
          </p:cNvPr>
          <p:cNvSpPr txBox="1">
            <a:spLocks/>
          </p:cNvSpPr>
          <p:nvPr/>
        </p:nvSpPr>
        <p:spPr>
          <a:xfrm>
            <a:off x="1671125" y="5513939"/>
            <a:ext cx="8581606" cy="362931"/>
          </a:xfrm>
          <a:prstGeom prst="rect">
            <a:avLst/>
          </a:prstGeom>
          <a:solidFill>
            <a:srgbClr val="F5FAF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java -jar sentinel-dashboard-1.8.1.jar -Dserver.port=8090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331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引入</a:t>
            </a:r>
            <a:r>
              <a:rPr lang="en-US" altLang="zh-CN"/>
              <a:t>cloud-demo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要使用</a:t>
            </a:r>
            <a:r>
              <a:rPr lang="en-US" altLang="zh-CN"/>
              <a:t>Sentinel</a:t>
            </a:r>
            <a:r>
              <a:rPr lang="zh-CN" altLang="en-US"/>
              <a:t>肯定要结合微服务，这里我们使用</a:t>
            </a:r>
            <a:r>
              <a:rPr lang="en-US" altLang="zh-CN"/>
              <a:t>SpringCloud</a:t>
            </a:r>
            <a:r>
              <a:rPr lang="zh-CN" altLang="en-US"/>
              <a:t>实用篇中的</a:t>
            </a:r>
            <a:r>
              <a:rPr lang="en-US" altLang="zh-CN"/>
              <a:t>cloud-demo</a:t>
            </a:r>
            <a:r>
              <a:rPr lang="zh-CN" altLang="en-US"/>
              <a:t>工程。没有的小伙伴可以在课前资料中找到：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项目结构如下：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750E60-ADB0-40B9-9D74-984D8599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8" y="2403553"/>
            <a:ext cx="9955881" cy="5171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1AD061-8398-4135-87AB-D5B10FF6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53" y="3449730"/>
            <a:ext cx="6325148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5196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6AF2-FAC9-415E-8C11-A535EC4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微服务整合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2F32B-868C-42B5-9A0F-69733530C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我们在</a:t>
            </a:r>
            <a:r>
              <a:rPr lang="en-US" altLang="zh-CN"/>
              <a:t>order-service</a:t>
            </a:r>
            <a:r>
              <a:rPr lang="zh-CN" altLang="en-US"/>
              <a:t>中整合</a:t>
            </a:r>
            <a:r>
              <a:rPr lang="en-US" altLang="zh-CN"/>
              <a:t>Sentinel</a:t>
            </a:r>
            <a:r>
              <a:rPr lang="zh-CN" altLang="en-US"/>
              <a:t>，并且连接</a:t>
            </a:r>
            <a:r>
              <a:rPr lang="en-US" altLang="zh-CN"/>
              <a:t>Sentinel</a:t>
            </a:r>
            <a:r>
              <a:rPr lang="zh-CN" altLang="en-US"/>
              <a:t>的控制台，步骤如下：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sentinel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配置控制台地址：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访问微服务的任意端点，触发</a:t>
            </a:r>
            <a:r>
              <a:rPr lang="en-US" altLang="zh-CN"/>
              <a:t>sentinel</a:t>
            </a:r>
            <a:r>
              <a:rPr lang="zh-CN" altLang="en-US"/>
              <a:t>监控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DFB10B-A2C7-4841-8FE3-5CA0889DB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488334"/>
            <a:ext cx="6744154" cy="10926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&lt;!--sentinel--&gt;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&gt;com.alibaba.cloud&lt;/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&gt;spring-cloud-starter-alibaba-sentinel&lt;/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616F7C-83FA-4664-A861-2A75AC7E6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19" y="4202911"/>
            <a:ext cx="6744153" cy="10926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transport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dashboard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localhost:8080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2766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限流规则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快速入门</a:t>
            </a:r>
            <a:endParaRPr lang="en-US" altLang="zh-CN"/>
          </a:p>
          <a:p>
            <a:r>
              <a:rPr lang="zh-CN" altLang="en-US"/>
              <a:t>流控模式</a:t>
            </a:r>
            <a:endParaRPr lang="en-US" altLang="zh-CN"/>
          </a:p>
          <a:p>
            <a:r>
              <a:rPr lang="zh-CN" altLang="en-US"/>
              <a:t>流控效果</a:t>
            </a:r>
            <a:endParaRPr lang="en-US" altLang="zh-CN"/>
          </a:p>
          <a:p>
            <a:r>
              <a:rPr lang="zh-CN" altLang="en-US"/>
              <a:t>热点参数限流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4925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簇点链路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簇点链路：就是项目内的调用链路，链路中</a:t>
            </a:r>
            <a:r>
              <a:rPr lang="zh-CN" altLang="en-US">
                <a:solidFill>
                  <a:srgbClr val="C00000"/>
                </a:solidFill>
              </a:rPr>
              <a:t>被监控</a:t>
            </a:r>
            <a:r>
              <a:rPr lang="zh-CN" altLang="en-US"/>
              <a:t>的每个接口就是一个资源。默认情况下</a:t>
            </a:r>
            <a:r>
              <a:rPr lang="en-US" altLang="zh-CN"/>
              <a:t>sentinel</a:t>
            </a:r>
            <a:r>
              <a:rPr lang="zh-CN" altLang="en-US"/>
              <a:t>会监控</a:t>
            </a:r>
            <a:r>
              <a:rPr lang="en-US" altLang="zh-CN"/>
              <a:t>SpringMVC</a:t>
            </a:r>
            <a:r>
              <a:rPr lang="zh-CN" altLang="en-US"/>
              <a:t>的每一个端点（</a:t>
            </a:r>
            <a:r>
              <a:rPr lang="en-US" altLang="zh-CN"/>
              <a:t>Endpoint</a:t>
            </a:r>
            <a:r>
              <a:rPr lang="zh-CN" altLang="en-US"/>
              <a:t>），因此</a:t>
            </a:r>
            <a:r>
              <a:rPr lang="en-US" altLang="zh-CN"/>
              <a:t>SpringMVC</a:t>
            </a:r>
            <a:r>
              <a:rPr lang="zh-CN" altLang="en-US"/>
              <a:t>的每一个端点（</a:t>
            </a:r>
            <a:r>
              <a:rPr lang="en-US" altLang="zh-CN"/>
              <a:t>Endpoint</a:t>
            </a:r>
            <a:r>
              <a:rPr lang="zh-CN" altLang="en-US"/>
              <a:t>）就是调用链路中的一个资源。</a:t>
            </a:r>
            <a:endParaRPr lang="en-US" altLang="zh-CN"/>
          </a:p>
          <a:p>
            <a:r>
              <a:rPr lang="zh-CN" altLang="en-US"/>
              <a:t>流控、熔断等都是</a:t>
            </a:r>
            <a:r>
              <a:rPr lang="zh-CN" altLang="en-US">
                <a:solidFill>
                  <a:srgbClr val="AD2B26"/>
                </a:solidFill>
              </a:rPr>
              <a:t>针对簇点链路中的资源</a:t>
            </a:r>
            <a:r>
              <a:rPr lang="zh-CN" altLang="en-US"/>
              <a:t>来设置的，因此我们可以点击对应资源后面的按钮来设置规则：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4C19B-6ACB-4098-96D5-68412310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861111"/>
            <a:ext cx="9659620" cy="3611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874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快速入门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点击资源</a:t>
            </a:r>
            <a:r>
              <a:rPr lang="en-US" altLang="zh-CN"/>
              <a:t>/order/{orderId}</a:t>
            </a:r>
            <a:r>
              <a:rPr lang="zh-CN" altLang="en-US"/>
              <a:t>后面的流控按钮，就可以弹出表单。表单中可以添加流控规则，如下图所示：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其含义是限制 </a:t>
            </a:r>
            <a:r>
              <a:rPr lang="en-US" altLang="zh-CN"/>
              <a:t>/order/{orderId}</a:t>
            </a:r>
            <a:r>
              <a:rPr lang="zh-CN" altLang="en-US"/>
              <a:t>这个资源的单机</a:t>
            </a:r>
            <a:r>
              <a:rPr lang="en-US" altLang="zh-CN"/>
              <a:t>QPS</a:t>
            </a:r>
            <a:r>
              <a:rPr lang="zh-CN" altLang="en-US"/>
              <a:t>为</a:t>
            </a:r>
            <a:r>
              <a:rPr lang="en-US" altLang="zh-CN"/>
              <a:t>1</a:t>
            </a:r>
            <a:r>
              <a:rPr lang="zh-CN" altLang="en-US"/>
              <a:t>，即每秒只允许</a:t>
            </a:r>
            <a:r>
              <a:rPr lang="en-US" altLang="zh-CN"/>
              <a:t>1</a:t>
            </a:r>
            <a:r>
              <a:rPr lang="zh-CN" altLang="en-US"/>
              <a:t>次请求，超出的请求会被拦截并报错。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D061C3-B0A4-4BBD-9CBC-13E1AB5B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19276"/>
            <a:ext cx="6972904" cy="3977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81312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流控规则入门案例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/order/{orderId}</a:t>
            </a:r>
            <a:r>
              <a:rPr lang="zh-CN" altLang="en-US"/>
              <a:t>这个资源设置流控规则，</a:t>
            </a:r>
            <a:r>
              <a:rPr lang="en-US" altLang="zh-CN"/>
              <a:t>QPS</a:t>
            </a:r>
            <a:r>
              <a:rPr lang="zh-CN" altLang="en-US"/>
              <a:t>不能超过 </a:t>
            </a:r>
            <a:r>
              <a:rPr lang="en-US" altLang="zh-CN"/>
              <a:t>5</a:t>
            </a:r>
            <a:r>
              <a:rPr lang="zh-CN" altLang="en-US"/>
              <a:t>。然后利用</a:t>
            </a:r>
            <a:r>
              <a:rPr lang="en-US" altLang="zh-CN"/>
              <a:t>jemeter</a:t>
            </a:r>
            <a:r>
              <a:rPr lang="zh-CN" altLang="en-US"/>
              <a:t>测试。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设置流控规则：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jemeter</a:t>
            </a:r>
            <a:r>
              <a:rPr lang="zh-CN" altLang="en-US"/>
              <a:t>测试：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6A6D50-BD14-4828-92E6-80F27989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18" y="2651692"/>
            <a:ext cx="6515665" cy="1554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BC267B-EAD8-452B-8CC1-4B4B180AE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18" y="4746328"/>
            <a:ext cx="5393075" cy="12364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486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 dirty="0"/>
              <a:t>Sentinel</a:t>
            </a:r>
          </a:p>
          <a:p>
            <a:r>
              <a:rPr kumimoji="1" lang="zh-CN" altLang="en-US"/>
              <a:t>流量控制</a:t>
            </a:r>
            <a:endParaRPr kumimoji="1" lang="en-US" altLang="zh-CN" dirty="0"/>
          </a:p>
          <a:p>
            <a:r>
              <a:rPr kumimoji="1" lang="zh-CN" altLang="en-US"/>
              <a:t>隔离和降级</a:t>
            </a:r>
            <a:endParaRPr kumimoji="1" lang="en-US" altLang="zh-CN" dirty="0"/>
          </a:p>
          <a:p>
            <a:r>
              <a:rPr kumimoji="1" lang="zh-CN" altLang="en-US"/>
              <a:t>授权规则</a:t>
            </a:r>
            <a:endParaRPr kumimoji="1" lang="en-US" altLang="zh-CN" dirty="0"/>
          </a:p>
          <a:p>
            <a:r>
              <a:rPr kumimoji="1" lang="zh-CN" altLang="en-US"/>
              <a:t>规则持久化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在添加限流规则时，点击高级选项，可以选择三种流控模式：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直接：统计当前资源的请求，触发阈值时对当前资源直接限流，也是默认的模式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关联：统计与当前资源相关的另一个资源，触发阈值时，对当前资源限流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链路：统计从指定链路访问到本资源的请求，触发阈值时，对指定链路限流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D1C0E9-12DB-4A9A-9727-4EFBD0CB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554815"/>
            <a:ext cx="6515665" cy="2430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35235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关联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关联模式：统计与当前资源相关的另一个资源，触发阈值时，对当前资源限流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场景：比如用户支付时需要修改订单状态，同时用户要查询订单。查询和修改操作会争抢数据库锁，产生竞争。业务需求是有限支付和更新订单的业务，因此当修改订单业务触发阈值时，需要对查询订单业务限流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当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/write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资源访问量触发阈值时，就会对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/read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资源限流，避免影响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/write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资源。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507F0E-A407-4E60-AE2A-D7C93C31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28" y="2893569"/>
            <a:ext cx="6297749" cy="32206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471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关联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OrderController</a:t>
            </a:r>
            <a:r>
              <a:rPr lang="zh-CN" altLang="en-US"/>
              <a:t>新建两个端点：</a:t>
            </a:r>
            <a:r>
              <a:rPr lang="en-US" altLang="zh-CN"/>
              <a:t>/order/query</a:t>
            </a:r>
            <a:r>
              <a:rPr lang="zh-CN" altLang="en-US"/>
              <a:t>和</a:t>
            </a:r>
            <a:r>
              <a:rPr lang="en-US" altLang="zh-CN"/>
              <a:t>/order/update</a:t>
            </a:r>
            <a:r>
              <a:rPr lang="zh-CN" altLang="en-US"/>
              <a:t>，无需实现业务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配置流控规则，当</a:t>
            </a:r>
            <a:r>
              <a:rPr lang="en-US" altLang="zh-CN"/>
              <a:t>/order/ update</a:t>
            </a:r>
            <a:r>
              <a:rPr lang="zh-CN" altLang="en-US"/>
              <a:t>资源被访问的</a:t>
            </a:r>
            <a:r>
              <a:rPr lang="en-US" altLang="zh-CN"/>
              <a:t>QPS</a:t>
            </a:r>
            <a:r>
              <a:rPr lang="zh-CN" altLang="en-US"/>
              <a:t>超过</a:t>
            </a:r>
            <a:r>
              <a:rPr lang="en-US" altLang="zh-CN"/>
              <a:t>5</a:t>
            </a:r>
            <a:r>
              <a:rPr lang="zh-CN" altLang="en-US"/>
              <a:t>时，对</a:t>
            </a:r>
            <a:r>
              <a:rPr lang="en-US" altLang="zh-CN"/>
              <a:t>/order/query</a:t>
            </a:r>
            <a:r>
              <a:rPr lang="zh-CN" altLang="en-US"/>
              <a:t>请求限流</a:t>
            </a:r>
            <a:endParaRPr lang="en-US" altLang="zh-CN"/>
          </a:p>
        </p:txBody>
      </p:sp>
      <p:sp>
        <p:nvSpPr>
          <p:cNvPr id="4" name="三角形 5">
            <a:extLst>
              <a:ext uri="{FF2B5EF4-FFF2-40B4-BE49-F238E27FC236}">
                <a16:creationId xmlns:a16="http://schemas.microsoft.com/office/drawing/2014/main" id="{7FBCB94D-B034-4C7C-8782-A7B0A26CA3F4}"/>
              </a:ext>
            </a:extLst>
          </p:cNvPr>
          <p:cNvSpPr/>
          <p:nvPr/>
        </p:nvSpPr>
        <p:spPr>
          <a:xfrm rot="2651319">
            <a:off x="2202065" y="5291842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D87EA3-6AEA-4D58-8E0A-8AA695A865AD}"/>
              </a:ext>
            </a:extLst>
          </p:cNvPr>
          <p:cNvSpPr/>
          <p:nvPr/>
        </p:nvSpPr>
        <p:spPr>
          <a:xfrm>
            <a:off x="2295378" y="4935971"/>
            <a:ext cx="8581606" cy="138466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32C786-1F09-4B29-ADAF-09A6AF72E6CD}"/>
              </a:ext>
            </a:extLst>
          </p:cNvPr>
          <p:cNvSpPr/>
          <p:nvPr/>
        </p:nvSpPr>
        <p:spPr>
          <a:xfrm>
            <a:off x="2195450" y="5008441"/>
            <a:ext cx="565505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小结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69A85BB-2533-491F-AE04-CCDC9AF80BEB}"/>
              </a:ext>
            </a:extLst>
          </p:cNvPr>
          <p:cNvSpPr txBox="1">
            <a:spLocks/>
          </p:cNvSpPr>
          <p:nvPr/>
        </p:nvSpPr>
        <p:spPr>
          <a:xfrm>
            <a:off x="3016344" y="5243790"/>
            <a:ext cx="7148588" cy="878353"/>
          </a:xfrm>
          <a:prstGeom prst="rect">
            <a:avLst/>
          </a:prstGeom>
          <a:solidFill>
            <a:schemeClr val="bg1"/>
          </a:solidFill>
          <a:effectLst/>
        </p:spPr>
        <p:txBody>
          <a:bodyPr anchor="ctr"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满足下面条件可以使用关联模式：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两个有竞争关系的资源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一个优先级较高，一个优先级较低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4125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链路模式：只针对从指定链路访问到本资源的请求做统计，判断是否超过阈值。</a:t>
            </a:r>
            <a:endParaRPr lang="en-US" altLang="zh-CN"/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例如有两条请求链路：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/test1 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/test2 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</a:rPr>
              <a:t>/common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如果只希望统计从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/test2</a:t>
            </a:r>
            <a:r>
              <a:rPr lang="zh-CN" altLang="en-US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进入到</a:t>
            </a:r>
            <a:r>
              <a:rPr lang="en-US" altLang="zh-CN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/common</a:t>
            </a:r>
            <a:r>
              <a:rPr lang="zh-CN" altLang="en-US">
                <a:solidFill>
                  <a:srgbClr val="24292E"/>
                </a:solidFill>
                <a:latin typeface="+mn-ea"/>
                <a:ea typeface="+mn-ea"/>
                <a:sym typeface="Wingdings" panose="05000000000000000000" pitchFamily="2" charset="2"/>
              </a:rPr>
              <a:t>的请求，则可以这样配置：</a:t>
            </a:r>
            <a:endParaRPr lang="en-US" altLang="zh-CN" b="0">
              <a:solidFill>
                <a:srgbClr val="24292E"/>
              </a:solidFill>
              <a:latin typeface="+mn-ea"/>
              <a:ea typeface="+mn-ea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8A861D-44DC-45BD-9EDF-7405BBC4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31952"/>
            <a:ext cx="5426807" cy="2514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84397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需求：有查询订单和创建订单业务，两者都需要查询商品。针对从查询订单进入到查询商品的请求统计，并设置限流。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步骤：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OrderService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中添加一个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方法，不用实现业务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中，改造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/order/query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端点，调用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OrderService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中的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中添加一个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/order/save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的端点，调用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OrderService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给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设置限流规则，从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/order/query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进入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queryGoods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的方法限制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必须小于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58555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流控模式</a:t>
            </a:r>
            <a:r>
              <a:rPr lang="en-US" altLang="zh-CN"/>
              <a:t>-</a:t>
            </a:r>
            <a:r>
              <a:rPr lang="zh-CN" altLang="en-US"/>
              <a:t>链路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-apple-system"/>
              </a:rPr>
              <a:t>Sentinel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默认只标记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中的方法为资源，如果要标记其它方法，需要利用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@SentinelResource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注解，示例：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-apple-system"/>
              </a:rPr>
              <a:t>Sentinel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默认会将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Controller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方法做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context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整合，导致链路模式的流控失效，需要修改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application.yml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，添加配置：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1D6486-0CF1-4887-9DF1-4E347A300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03" y="2128987"/>
            <a:ext cx="7159897" cy="9541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@SentinelResource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"goods"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queryGoods()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System.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err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查询商品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C4D0FE-9F58-4D16-AFF1-6CD844E16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03" y="3837984"/>
            <a:ext cx="7159896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web-context-unify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false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关闭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context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整合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3043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3DF9CB-5292-49BA-AB0F-606AA9AF6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流控模式有哪些？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直接：对当前资源限流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关联：高优先级资源触发阈值，对低优先级资源限流。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链路：阈值统计时，只统计从指定资源进入当前资源的请求，是对请求来源的限流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682745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流控效果是指请求达到流控阈值时应该采取的措施，包括三种：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快速失败：达到阈值后，新的请求会被立即拒绝并抛出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FlowException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异常。是默认的处理方式。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E"/>
                </a:solidFill>
                <a:latin typeface="-apple-system"/>
              </a:rPr>
              <a:t>warm up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：预热模式，对超出阈值的请求同样是拒绝并抛出异常。但这种模式阈值会动态变化，从一个较小值逐渐增加到最大阈值。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E"/>
                </a:solidFill>
                <a:latin typeface="-apple-system"/>
              </a:rPr>
              <a:t>排队等待：让所有的请求按照先后次序排队执行，两个请求的间隔不能小于指定时长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8EEC6E-94EA-410F-9436-CC4FE743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05035"/>
            <a:ext cx="6172735" cy="15469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5550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-warm up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24292E"/>
                </a:solidFill>
                <a:latin typeface="-apple-system"/>
              </a:rPr>
              <a:t>warm up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也叫预热模式，是应对服务冷启动的一种方案。请求阈值初始值是 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threshold / 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coldFactor</a:t>
            </a:r>
            <a:r>
              <a:rPr lang="zh-CN" altLang="en-US" b="0" i="0">
                <a:solidFill>
                  <a:srgbClr val="24292E"/>
                </a:solidFill>
                <a:effectLst/>
                <a:latin typeface="ui-monospace"/>
              </a:rPr>
              <a:t>，持续指定时长后，逐渐提高到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threshold</a:t>
            </a:r>
            <a:r>
              <a:rPr lang="zh-CN" altLang="en-US" b="0" i="0">
                <a:solidFill>
                  <a:srgbClr val="24292E"/>
                </a:solidFill>
                <a:effectLst/>
                <a:latin typeface="ui-monospace"/>
              </a:rPr>
              <a:t>值。而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coldFactor</a:t>
            </a:r>
            <a:r>
              <a:rPr lang="zh-CN" altLang="en-US" b="0" i="0">
                <a:solidFill>
                  <a:srgbClr val="24292E"/>
                </a:solidFill>
                <a:effectLst/>
                <a:latin typeface="ui-monospace"/>
              </a:rPr>
              <a:t>的默认值是</a:t>
            </a:r>
            <a:r>
              <a:rPr lang="en-US" altLang="zh-CN" b="0" i="0">
                <a:solidFill>
                  <a:srgbClr val="24292E"/>
                </a:solidFill>
                <a:effectLst/>
                <a:latin typeface="ui-monospace"/>
              </a:rPr>
              <a:t>3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.</a:t>
            </a:r>
          </a:p>
          <a:p>
            <a:r>
              <a:rPr lang="zh-CN" altLang="en-US">
                <a:solidFill>
                  <a:srgbClr val="24292E"/>
                </a:solidFill>
                <a:latin typeface="ui-monospace"/>
              </a:rPr>
              <a:t>例如，我设置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的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threshold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为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，预热时间为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5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秒，那么初始阈值就是 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10 / 3 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，也就是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3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，然后在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5</a:t>
            </a:r>
            <a:r>
              <a:rPr lang="zh-CN" altLang="en-US">
                <a:solidFill>
                  <a:srgbClr val="24292E"/>
                </a:solidFill>
                <a:latin typeface="ui-monospace"/>
              </a:rPr>
              <a:t>秒后逐渐增长到</a:t>
            </a:r>
            <a:r>
              <a:rPr lang="en-US" altLang="zh-CN">
                <a:solidFill>
                  <a:srgbClr val="24292E"/>
                </a:solidFill>
                <a:latin typeface="ui-monospace"/>
              </a:rPr>
              <a:t>10.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6B23356-302A-4774-9CE7-97A26CF9E7D4}"/>
              </a:ext>
            </a:extLst>
          </p:cNvPr>
          <p:cNvCxnSpPr/>
          <p:nvPr/>
        </p:nvCxnSpPr>
        <p:spPr>
          <a:xfrm>
            <a:off x="2390503" y="5451709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C6B0A5B-0059-43F1-8779-EC15C651E0E7}"/>
              </a:ext>
            </a:extLst>
          </p:cNvPr>
          <p:cNvCxnSpPr/>
          <p:nvPr/>
        </p:nvCxnSpPr>
        <p:spPr>
          <a:xfrm>
            <a:off x="2390503" y="4957694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0705DC6-F348-4042-A872-AD3C8D2E598B}"/>
              </a:ext>
            </a:extLst>
          </p:cNvPr>
          <p:cNvCxnSpPr/>
          <p:nvPr/>
        </p:nvCxnSpPr>
        <p:spPr>
          <a:xfrm>
            <a:off x="2390503" y="4519747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426EC71-B207-4D11-A580-11D42085D985}"/>
              </a:ext>
            </a:extLst>
          </p:cNvPr>
          <p:cNvCxnSpPr/>
          <p:nvPr/>
        </p:nvCxnSpPr>
        <p:spPr>
          <a:xfrm>
            <a:off x="2390503" y="4051856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DE82BD9-8793-4691-BB0D-C96AF7EECDD7}"/>
              </a:ext>
            </a:extLst>
          </p:cNvPr>
          <p:cNvCxnSpPr/>
          <p:nvPr/>
        </p:nvCxnSpPr>
        <p:spPr>
          <a:xfrm>
            <a:off x="2390503" y="3554815"/>
            <a:ext cx="6805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54436C4-4C71-4EC6-A0A5-8C713BB4FD9B}"/>
              </a:ext>
            </a:extLst>
          </p:cNvPr>
          <p:cNvGrpSpPr/>
          <p:nvPr/>
        </p:nvGrpSpPr>
        <p:grpSpPr>
          <a:xfrm>
            <a:off x="2390503" y="5904411"/>
            <a:ext cx="6805748" cy="357720"/>
            <a:chOff x="2390503" y="5904411"/>
            <a:chExt cx="6805748" cy="357720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7A56009-5644-49F6-B1BA-75A734D9DC9C}"/>
                </a:ext>
              </a:extLst>
            </p:cNvPr>
            <p:cNvCxnSpPr/>
            <p:nvPr/>
          </p:nvCxnSpPr>
          <p:spPr>
            <a:xfrm>
              <a:off x="2390503" y="5904411"/>
              <a:ext cx="6805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7354E7A-A866-4979-8FA5-83F2F9203FB4}"/>
                </a:ext>
              </a:extLst>
            </p:cNvPr>
            <p:cNvSpPr txBox="1"/>
            <p:nvPr/>
          </p:nvSpPr>
          <p:spPr>
            <a:xfrm>
              <a:off x="2390503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2943ECD-6048-4051-A993-3E97E0FCC3CE}"/>
                </a:ext>
              </a:extLst>
            </p:cNvPr>
            <p:cNvSpPr txBox="1"/>
            <p:nvPr/>
          </p:nvSpPr>
          <p:spPr>
            <a:xfrm>
              <a:off x="3344232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6E36A4C-89E3-47DF-BDD2-F20D32FD3D2F}"/>
                </a:ext>
              </a:extLst>
            </p:cNvPr>
            <p:cNvSpPr txBox="1"/>
            <p:nvPr/>
          </p:nvSpPr>
          <p:spPr>
            <a:xfrm>
              <a:off x="4297961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FAFD6EF-2948-4051-91B3-5346DB7176F7}"/>
                </a:ext>
              </a:extLst>
            </p:cNvPr>
            <p:cNvSpPr txBox="1"/>
            <p:nvPr/>
          </p:nvSpPr>
          <p:spPr>
            <a:xfrm>
              <a:off x="5251690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21731F0-C1E8-4DB0-9DEA-9CB47BD569B9}"/>
                </a:ext>
              </a:extLst>
            </p:cNvPr>
            <p:cNvSpPr txBox="1"/>
            <p:nvPr/>
          </p:nvSpPr>
          <p:spPr>
            <a:xfrm>
              <a:off x="6205419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09:31:08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CC2C3C0-BF96-45A9-9589-9D6C5E247253}"/>
                </a:ext>
              </a:extLst>
            </p:cNvPr>
            <p:cNvSpPr txBox="1"/>
            <p:nvPr/>
          </p:nvSpPr>
          <p:spPr>
            <a:xfrm>
              <a:off x="7159148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09:31:10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BD41C03-A042-4F32-B424-EBF91FA1BABD}"/>
                </a:ext>
              </a:extLst>
            </p:cNvPr>
            <p:cNvSpPr txBox="1"/>
            <p:nvPr/>
          </p:nvSpPr>
          <p:spPr>
            <a:xfrm>
              <a:off x="8112875" y="6008215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09:31:12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950614C2-FE30-40BF-B279-33E0B1C6D3A1}"/>
              </a:ext>
            </a:extLst>
          </p:cNvPr>
          <p:cNvSpPr/>
          <p:nvPr/>
        </p:nvSpPr>
        <p:spPr>
          <a:xfrm>
            <a:off x="2483477" y="3549158"/>
            <a:ext cx="6477544" cy="2298881"/>
          </a:xfrm>
          <a:custGeom>
            <a:avLst/>
            <a:gdLst>
              <a:gd name="connsiteX0" fmla="*/ 0 w 6466114"/>
              <a:gd name="connsiteY0" fmla="*/ 2256451 h 2256451"/>
              <a:gd name="connsiteX1" fmla="*/ 1254034 w 6466114"/>
              <a:gd name="connsiteY1" fmla="*/ 2243388 h 2256451"/>
              <a:gd name="connsiteX2" fmla="*/ 1280160 w 6466114"/>
              <a:gd name="connsiteY2" fmla="*/ 2191137 h 2256451"/>
              <a:gd name="connsiteX3" fmla="*/ 1293223 w 6466114"/>
              <a:gd name="connsiteY3" fmla="*/ 1956006 h 2256451"/>
              <a:gd name="connsiteX4" fmla="*/ 1319348 w 6466114"/>
              <a:gd name="connsiteY4" fmla="*/ 1890691 h 2256451"/>
              <a:gd name="connsiteX5" fmla="*/ 1371600 w 6466114"/>
              <a:gd name="connsiteY5" fmla="*/ 1773126 h 2256451"/>
              <a:gd name="connsiteX6" fmla="*/ 1384663 w 6466114"/>
              <a:gd name="connsiteY6" fmla="*/ 1707811 h 2256451"/>
              <a:gd name="connsiteX7" fmla="*/ 1489166 w 6466114"/>
              <a:gd name="connsiteY7" fmla="*/ 1694748 h 2256451"/>
              <a:gd name="connsiteX8" fmla="*/ 1645920 w 6466114"/>
              <a:gd name="connsiteY8" fmla="*/ 1681686 h 2256451"/>
              <a:gd name="connsiteX9" fmla="*/ 1672046 w 6466114"/>
              <a:gd name="connsiteY9" fmla="*/ 1511868 h 2256451"/>
              <a:gd name="connsiteX10" fmla="*/ 1698171 w 6466114"/>
              <a:gd name="connsiteY10" fmla="*/ 1433491 h 2256451"/>
              <a:gd name="connsiteX11" fmla="*/ 1815737 w 6466114"/>
              <a:gd name="connsiteY11" fmla="*/ 1420428 h 2256451"/>
              <a:gd name="connsiteX12" fmla="*/ 2037806 w 6466114"/>
              <a:gd name="connsiteY12" fmla="*/ 1407366 h 2256451"/>
              <a:gd name="connsiteX13" fmla="*/ 2442754 w 6466114"/>
              <a:gd name="connsiteY13" fmla="*/ 1211423 h 2256451"/>
              <a:gd name="connsiteX14" fmla="*/ 2455817 w 6466114"/>
              <a:gd name="connsiteY14" fmla="*/ 1067731 h 2256451"/>
              <a:gd name="connsiteX15" fmla="*/ 2586446 w 6466114"/>
              <a:gd name="connsiteY15" fmla="*/ 1054668 h 2256451"/>
              <a:gd name="connsiteX16" fmla="*/ 2743200 w 6466114"/>
              <a:gd name="connsiteY16" fmla="*/ 976291 h 2256451"/>
              <a:gd name="connsiteX17" fmla="*/ 2756263 w 6466114"/>
              <a:gd name="connsiteY17" fmla="*/ 662783 h 2256451"/>
              <a:gd name="connsiteX18" fmla="*/ 2769326 w 6466114"/>
              <a:gd name="connsiteY18" fmla="*/ 610531 h 2256451"/>
              <a:gd name="connsiteX19" fmla="*/ 2795451 w 6466114"/>
              <a:gd name="connsiteY19" fmla="*/ 427651 h 2256451"/>
              <a:gd name="connsiteX20" fmla="*/ 2808514 w 6466114"/>
              <a:gd name="connsiteY20" fmla="*/ 218646 h 2256451"/>
              <a:gd name="connsiteX21" fmla="*/ 2821577 w 6466114"/>
              <a:gd name="connsiteY21" fmla="*/ 74954 h 2256451"/>
              <a:gd name="connsiteX22" fmla="*/ 2834640 w 6466114"/>
              <a:gd name="connsiteY22" fmla="*/ 9640 h 2256451"/>
              <a:gd name="connsiteX23" fmla="*/ 6466114 w 6466114"/>
              <a:gd name="connsiteY23" fmla="*/ 9640 h 2256451"/>
              <a:gd name="connsiteX0" fmla="*/ 0 w 6466114"/>
              <a:gd name="connsiteY0" fmla="*/ 2256451 h 2256451"/>
              <a:gd name="connsiteX1" fmla="*/ 1254034 w 6466114"/>
              <a:gd name="connsiteY1" fmla="*/ 2243388 h 2256451"/>
              <a:gd name="connsiteX2" fmla="*/ 1280160 w 6466114"/>
              <a:gd name="connsiteY2" fmla="*/ 2191137 h 2256451"/>
              <a:gd name="connsiteX3" fmla="*/ 1293223 w 6466114"/>
              <a:gd name="connsiteY3" fmla="*/ 1956006 h 2256451"/>
              <a:gd name="connsiteX4" fmla="*/ 1319348 w 6466114"/>
              <a:gd name="connsiteY4" fmla="*/ 1890691 h 2256451"/>
              <a:gd name="connsiteX5" fmla="*/ 1371600 w 6466114"/>
              <a:gd name="connsiteY5" fmla="*/ 1773126 h 2256451"/>
              <a:gd name="connsiteX6" fmla="*/ 1384663 w 6466114"/>
              <a:gd name="connsiteY6" fmla="*/ 1707811 h 2256451"/>
              <a:gd name="connsiteX7" fmla="*/ 1489166 w 6466114"/>
              <a:gd name="connsiteY7" fmla="*/ 1694748 h 2256451"/>
              <a:gd name="connsiteX8" fmla="*/ 1645920 w 6466114"/>
              <a:gd name="connsiteY8" fmla="*/ 1681686 h 2256451"/>
              <a:gd name="connsiteX9" fmla="*/ 1672046 w 6466114"/>
              <a:gd name="connsiteY9" fmla="*/ 1511868 h 2256451"/>
              <a:gd name="connsiteX10" fmla="*/ 1698171 w 6466114"/>
              <a:gd name="connsiteY10" fmla="*/ 1433491 h 2256451"/>
              <a:gd name="connsiteX11" fmla="*/ 1815737 w 6466114"/>
              <a:gd name="connsiteY11" fmla="*/ 1420428 h 2256451"/>
              <a:gd name="connsiteX12" fmla="*/ 2037806 w 6466114"/>
              <a:gd name="connsiteY12" fmla="*/ 1407366 h 2256451"/>
              <a:gd name="connsiteX13" fmla="*/ 2442754 w 6466114"/>
              <a:gd name="connsiteY13" fmla="*/ 1211423 h 2256451"/>
              <a:gd name="connsiteX14" fmla="*/ 2455817 w 6466114"/>
              <a:gd name="connsiteY14" fmla="*/ 1067731 h 2256451"/>
              <a:gd name="connsiteX15" fmla="*/ 2586446 w 6466114"/>
              <a:gd name="connsiteY15" fmla="*/ 1054668 h 2256451"/>
              <a:gd name="connsiteX16" fmla="*/ 2743200 w 6466114"/>
              <a:gd name="connsiteY16" fmla="*/ 976291 h 2256451"/>
              <a:gd name="connsiteX17" fmla="*/ 2756263 w 6466114"/>
              <a:gd name="connsiteY17" fmla="*/ 662783 h 2256451"/>
              <a:gd name="connsiteX18" fmla="*/ 2769326 w 6466114"/>
              <a:gd name="connsiteY18" fmla="*/ 610531 h 2256451"/>
              <a:gd name="connsiteX19" fmla="*/ 2795451 w 6466114"/>
              <a:gd name="connsiteY19" fmla="*/ 427651 h 2256451"/>
              <a:gd name="connsiteX20" fmla="*/ 2808514 w 6466114"/>
              <a:gd name="connsiteY20" fmla="*/ 218646 h 2256451"/>
              <a:gd name="connsiteX21" fmla="*/ 2821577 w 6466114"/>
              <a:gd name="connsiteY21" fmla="*/ 74954 h 2256451"/>
              <a:gd name="connsiteX22" fmla="*/ 2834640 w 6466114"/>
              <a:gd name="connsiteY22" fmla="*/ 9640 h 2256451"/>
              <a:gd name="connsiteX23" fmla="*/ 6466114 w 6466114"/>
              <a:gd name="connsiteY23" fmla="*/ 9640 h 2256451"/>
              <a:gd name="connsiteX0" fmla="*/ 0 w 6466114"/>
              <a:gd name="connsiteY0" fmla="*/ 2256451 h 2258628"/>
              <a:gd name="connsiteX1" fmla="*/ 1261654 w 6466114"/>
              <a:gd name="connsiteY1" fmla="*/ 2258628 h 2258628"/>
              <a:gd name="connsiteX2" fmla="*/ 1280160 w 6466114"/>
              <a:gd name="connsiteY2" fmla="*/ 2191137 h 2258628"/>
              <a:gd name="connsiteX3" fmla="*/ 1293223 w 6466114"/>
              <a:gd name="connsiteY3" fmla="*/ 1956006 h 2258628"/>
              <a:gd name="connsiteX4" fmla="*/ 1319348 w 6466114"/>
              <a:gd name="connsiteY4" fmla="*/ 1890691 h 2258628"/>
              <a:gd name="connsiteX5" fmla="*/ 1371600 w 6466114"/>
              <a:gd name="connsiteY5" fmla="*/ 1773126 h 2258628"/>
              <a:gd name="connsiteX6" fmla="*/ 1384663 w 6466114"/>
              <a:gd name="connsiteY6" fmla="*/ 1707811 h 2258628"/>
              <a:gd name="connsiteX7" fmla="*/ 1489166 w 6466114"/>
              <a:gd name="connsiteY7" fmla="*/ 1694748 h 2258628"/>
              <a:gd name="connsiteX8" fmla="*/ 1645920 w 6466114"/>
              <a:gd name="connsiteY8" fmla="*/ 1681686 h 2258628"/>
              <a:gd name="connsiteX9" fmla="*/ 1672046 w 6466114"/>
              <a:gd name="connsiteY9" fmla="*/ 1511868 h 2258628"/>
              <a:gd name="connsiteX10" fmla="*/ 1698171 w 6466114"/>
              <a:gd name="connsiteY10" fmla="*/ 1433491 h 2258628"/>
              <a:gd name="connsiteX11" fmla="*/ 1815737 w 6466114"/>
              <a:gd name="connsiteY11" fmla="*/ 1420428 h 2258628"/>
              <a:gd name="connsiteX12" fmla="*/ 2037806 w 6466114"/>
              <a:gd name="connsiteY12" fmla="*/ 1407366 h 2258628"/>
              <a:gd name="connsiteX13" fmla="*/ 2442754 w 6466114"/>
              <a:gd name="connsiteY13" fmla="*/ 1211423 h 2258628"/>
              <a:gd name="connsiteX14" fmla="*/ 2455817 w 6466114"/>
              <a:gd name="connsiteY14" fmla="*/ 1067731 h 2258628"/>
              <a:gd name="connsiteX15" fmla="*/ 2586446 w 6466114"/>
              <a:gd name="connsiteY15" fmla="*/ 1054668 h 2258628"/>
              <a:gd name="connsiteX16" fmla="*/ 2743200 w 6466114"/>
              <a:gd name="connsiteY16" fmla="*/ 976291 h 2258628"/>
              <a:gd name="connsiteX17" fmla="*/ 2756263 w 6466114"/>
              <a:gd name="connsiteY17" fmla="*/ 662783 h 2258628"/>
              <a:gd name="connsiteX18" fmla="*/ 2769326 w 6466114"/>
              <a:gd name="connsiteY18" fmla="*/ 610531 h 2258628"/>
              <a:gd name="connsiteX19" fmla="*/ 2795451 w 6466114"/>
              <a:gd name="connsiteY19" fmla="*/ 427651 h 2258628"/>
              <a:gd name="connsiteX20" fmla="*/ 2808514 w 6466114"/>
              <a:gd name="connsiteY20" fmla="*/ 218646 h 2258628"/>
              <a:gd name="connsiteX21" fmla="*/ 2821577 w 6466114"/>
              <a:gd name="connsiteY21" fmla="*/ 74954 h 2258628"/>
              <a:gd name="connsiteX22" fmla="*/ 2834640 w 6466114"/>
              <a:gd name="connsiteY22" fmla="*/ 9640 h 2258628"/>
              <a:gd name="connsiteX23" fmla="*/ 6466114 w 6466114"/>
              <a:gd name="connsiteY23" fmla="*/ 9640 h 2258628"/>
              <a:gd name="connsiteX0" fmla="*/ 0 w 6462304"/>
              <a:gd name="connsiteY0" fmla="*/ 2267881 h 2267881"/>
              <a:gd name="connsiteX1" fmla="*/ 125784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5784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5784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2736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21593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15538 w 6462304"/>
              <a:gd name="connsiteY4" fmla="*/ 189069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6779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22070 w 6462304"/>
              <a:gd name="connsiteY5" fmla="*/ 1773126 h 2267881"/>
              <a:gd name="connsiteX6" fmla="*/ 138085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2207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30029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42110 w 6462304"/>
              <a:gd name="connsiteY8" fmla="*/ 168168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4020 w 6462304"/>
              <a:gd name="connsiteY8" fmla="*/ 168549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668236 w 6462304"/>
              <a:gd name="connsiteY9" fmla="*/ 151186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81596 w 6462304"/>
              <a:gd name="connsiteY9" fmla="*/ 167950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0166 w 6462304"/>
              <a:gd name="connsiteY9" fmla="*/ 166045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0166 w 6462304"/>
              <a:gd name="connsiteY9" fmla="*/ 1660458 h 2267881"/>
              <a:gd name="connsiteX10" fmla="*/ 1694361 w 6462304"/>
              <a:gd name="connsiteY10" fmla="*/ 14334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0166 w 6462304"/>
              <a:gd name="connsiteY9" fmla="*/ 1660458 h 2267881"/>
              <a:gd name="connsiteX10" fmla="*/ 2010591 w 6462304"/>
              <a:gd name="connsiteY10" fmla="*/ 164304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10591 w 6462304"/>
              <a:gd name="connsiteY10" fmla="*/ 164304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22021 w 6462304"/>
              <a:gd name="connsiteY10" fmla="*/ 1662091 h 2267881"/>
              <a:gd name="connsiteX11" fmla="*/ 1811927 w 6462304"/>
              <a:gd name="connsiteY11" fmla="*/ 142042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22021 w 6462304"/>
              <a:gd name="connsiteY10" fmla="*/ 1662091 h 2267881"/>
              <a:gd name="connsiteX11" fmla="*/ 2131967 w 6462304"/>
              <a:gd name="connsiteY11" fmla="*/ 167569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873976 w 6462304"/>
              <a:gd name="connsiteY9" fmla="*/ 1687128 h 2267881"/>
              <a:gd name="connsiteX10" fmla="*/ 2022021 w 6462304"/>
              <a:gd name="connsiteY10" fmla="*/ 1684951 h 2267881"/>
              <a:gd name="connsiteX11" fmla="*/ 2131967 w 6462304"/>
              <a:gd name="connsiteY11" fmla="*/ 1675698 h 2267881"/>
              <a:gd name="connsiteX12" fmla="*/ 2033996 w 6462304"/>
              <a:gd name="connsiteY12" fmla="*/ 1407366 h 2267881"/>
              <a:gd name="connsiteX13" fmla="*/ 2438944 w 6462304"/>
              <a:gd name="connsiteY13" fmla="*/ 1211423 h 2267881"/>
              <a:gd name="connsiteX14" fmla="*/ 2452007 w 6462304"/>
              <a:gd name="connsiteY14" fmla="*/ 1067731 h 2267881"/>
              <a:gd name="connsiteX15" fmla="*/ 2582636 w 6462304"/>
              <a:gd name="connsiteY15" fmla="*/ 1054668 h 2267881"/>
              <a:gd name="connsiteX16" fmla="*/ 2739390 w 6462304"/>
              <a:gd name="connsiteY16" fmla="*/ 976291 h 2267881"/>
              <a:gd name="connsiteX17" fmla="*/ 2752453 w 6462304"/>
              <a:gd name="connsiteY17" fmla="*/ 662783 h 2267881"/>
              <a:gd name="connsiteX18" fmla="*/ 2765516 w 6462304"/>
              <a:gd name="connsiteY18" fmla="*/ 610531 h 2267881"/>
              <a:gd name="connsiteX19" fmla="*/ 2791641 w 6462304"/>
              <a:gd name="connsiteY19" fmla="*/ 427651 h 2267881"/>
              <a:gd name="connsiteX20" fmla="*/ 2804704 w 6462304"/>
              <a:gd name="connsiteY20" fmla="*/ 218646 h 2267881"/>
              <a:gd name="connsiteX21" fmla="*/ 2817767 w 6462304"/>
              <a:gd name="connsiteY21" fmla="*/ 74954 h 2267881"/>
              <a:gd name="connsiteX22" fmla="*/ 2830830 w 6462304"/>
              <a:gd name="connsiteY22" fmla="*/ 9640 h 2267881"/>
              <a:gd name="connsiteX23" fmla="*/ 6462304 w 6462304"/>
              <a:gd name="connsiteY23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09057 w 6462304"/>
              <a:gd name="connsiteY9" fmla="*/ 1680596 h 2267881"/>
              <a:gd name="connsiteX10" fmla="*/ 1873976 w 6462304"/>
              <a:gd name="connsiteY10" fmla="*/ 168712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09057 w 6462304"/>
              <a:gd name="connsiteY9" fmla="*/ 1680596 h 2267881"/>
              <a:gd name="connsiteX10" fmla="*/ 1873976 w 6462304"/>
              <a:gd name="connsiteY10" fmla="*/ 167188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73976 w 6462304"/>
              <a:gd name="connsiteY10" fmla="*/ 167188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31967 w 6462304"/>
              <a:gd name="connsiteY12" fmla="*/ 167569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47207 w 6462304"/>
              <a:gd name="connsiteY12" fmla="*/ 166045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47207 w 6462304"/>
              <a:gd name="connsiteY12" fmla="*/ 1660458 h 2267881"/>
              <a:gd name="connsiteX13" fmla="*/ 2033996 w 6462304"/>
              <a:gd name="connsiteY13" fmla="*/ 140736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47207 w 6462304"/>
              <a:gd name="connsiteY12" fmla="*/ 1660458 h 2267881"/>
              <a:gd name="connsiteX13" fmla="*/ 21711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1711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38944 w 6462304"/>
              <a:gd name="connsiteY14" fmla="*/ 121142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7078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35133 w 6462304"/>
              <a:gd name="connsiteY6" fmla="*/ 1669711 h 2267881"/>
              <a:gd name="connsiteX7" fmla="*/ 1485356 w 6462304"/>
              <a:gd name="connsiteY7" fmla="*/ 169474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35133 w 6462304"/>
              <a:gd name="connsiteY6" fmla="*/ 1669711 h 2267881"/>
              <a:gd name="connsiteX7" fmla="*/ 1508216 w 6462304"/>
              <a:gd name="connsiteY7" fmla="*/ 166045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08216 w 6462304"/>
              <a:gd name="connsiteY7" fmla="*/ 166045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680210 w 6462304"/>
              <a:gd name="connsiteY8" fmla="*/ 16893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731917 w 6462304"/>
              <a:gd name="connsiteY9" fmla="*/ 168821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885406 w 6462304"/>
              <a:gd name="connsiteY10" fmla="*/ 168331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22021 w 6462304"/>
              <a:gd name="connsiteY11" fmla="*/ 168495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62447 w 6462304"/>
              <a:gd name="connsiteY12" fmla="*/ 164521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61804 w 6462304"/>
              <a:gd name="connsiteY14" fmla="*/ 119618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58263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52007 w 6462304"/>
              <a:gd name="connsiteY15" fmla="*/ 1067731 h 2267881"/>
              <a:gd name="connsiteX16" fmla="*/ 266645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97727 w 6462304"/>
              <a:gd name="connsiteY15" fmla="*/ 1082971 h 2267881"/>
              <a:gd name="connsiteX16" fmla="*/ 266645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66456 w 6462304"/>
              <a:gd name="connsiteY16" fmla="*/ 105466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85506 w 6462304"/>
              <a:gd name="connsiteY16" fmla="*/ 112324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6936 w 6462304"/>
              <a:gd name="connsiteY16" fmla="*/ 1100388 h 2267881"/>
              <a:gd name="connsiteX17" fmla="*/ 2739390 w 6462304"/>
              <a:gd name="connsiteY17" fmla="*/ 9762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6936 w 6462304"/>
              <a:gd name="connsiteY16" fmla="*/ 1100388 h 2267881"/>
              <a:gd name="connsiteX17" fmla="*/ 2785110 w 6462304"/>
              <a:gd name="connsiteY17" fmla="*/ 8238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752453 w 6462304"/>
              <a:gd name="connsiteY18" fmla="*/ 662783 h 2267881"/>
              <a:gd name="connsiteX19" fmla="*/ 2765516 w 6462304"/>
              <a:gd name="connsiteY19" fmla="*/ 61053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752453 w 6462304"/>
              <a:gd name="connsiteY18" fmla="*/ 662783 h 2267881"/>
              <a:gd name="connsiteX19" fmla="*/ 2846796 w 6462304"/>
              <a:gd name="connsiteY19" fmla="*/ 57497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818493 w 6462304"/>
              <a:gd name="connsiteY18" fmla="*/ 688183 h 2267881"/>
              <a:gd name="connsiteX19" fmla="*/ 2846796 w 6462304"/>
              <a:gd name="connsiteY19" fmla="*/ 574971 h 2267881"/>
              <a:gd name="connsiteX20" fmla="*/ 279164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818493 w 6462304"/>
              <a:gd name="connsiteY18" fmla="*/ 688183 h 2267881"/>
              <a:gd name="connsiteX19" fmla="*/ 2846796 w 6462304"/>
              <a:gd name="connsiteY19" fmla="*/ 574971 h 2267881"/>
              <a:gd name="connsiteX20" fmla="*/ 2862761 w 6462304"/>
              <a:gd name="connsiteY20" fmla="*/ 427651 h 2267881"/>
              <a:gd name="connsiteX21" fmla="*/ 280470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67881 h 2267881"/>
              <a:gd name="connsiteX1" fmla="*/ 1196884 w 6462304"/>
              <a:gd name="connsiteY1" fmla="*/ 2258628 h 2267881"/>
              <a:gd name="connsiteX2" fmla="*/ 1276350 w 6462304"/>
              <a:gd name="connsiteY2" fmla="*/ 2191137 h 2267881"/>
              <a:gd name="connsiteX3" fmla="*/ 1289413 w 6462304"/>
              <a:gd name="connsiteY3" fmla="*/ 1956006 h 2267881"/>
              <a:gd name="connsiteX4" fmla="*/ 1296488 w 6462304"/>
              <a:gd name="connsiteY4" fmla="*/ 1883071 h 2267881"/>
              <a:gd name="connsiteX5" fmla="*/ 1314450 w 6462304"/>
              <a:gd name="connsiteY5" fmla="*/ 1773126 h 2267881"/>
              <a:gd name="connsiteX6" fmla="*/ 1350373 w 6462304"/>
              <a:gd name="connsiteY6" fmla="*/ 1662091 h 2267881"/>
              <a:gd name="connsiteX7" fmla="*/ 1515836 w 6462304"/>
              <a:gd name="connsiteY7" fmla="*/ 1652838 h 2267881"/>
              <a:gd name="connsiteX8" fmla="*/ 1710690 w 6462304"/>
              <a:gd name="connsiteY8" fmla="*/ 1651206 h 2267881"/>
              <a:gd name="connsiteX9" fmla="*/ 1804307 w 6462304"/>
              <a:gd name="connsiteY9" fmla="*/ 1653926 h 2267881"/>
              <a:gd name="connsiteX10" fmla="*/ 1927316 w 6462304"/>
              <a:gd name="connsiteY10" fmla="*/ 1649028 h 2267881"/>
              <a:gd name="connsiteX11" fmla="*/ 2037261 w 6462304"/>
              <a:gd name="connsiteY11" fmla="*/ 1650661 h 2267881"/>
              <a:gd name="connsiteX12" fmla="*/ 2177687 w 6462304"/>
              <a:gd name="connsiteY12" fmla="*/ 1622358 h 2267881"/>
              <a:gd name="connsiteX13" fmla="*/ 2209256 w 6462304"/>
              <a:gd name="connsiteY13" fmla="*/ 1414986 h 2267881"/>
              <a:gd name="connsiteX14" fmla="*/ 2427514 w 6462304"/>
              <a:gd name="connsiteY14" fmla="*/ 1268573 h 2267881"/>
              <a:gd name="connsiteX15" fmla="*/ 2478677 w 6462304"/>
              <a:gd name="connsiteY15" fmla="*/ 1113451 h 2267881"/>
              <a:gd name="connsiteX16" fmla="*/ 2691856 w 6462304"/>
              <a:gd name="connsiteY16" fmla="*/ 1019108 h 2267881"/>
              <a:gd name="connsiteX17" fmla="*/ 2785110 w 6462304"/>
              <a:gd name="connsiteY17" fmla="*/ 823891 h 2267881"/>
              <a:gd name="connsiteX18" fmla="*/ 2818493 w 6462304"/>
              <a:gd name="connsiteY18" fmla="*/ 688183 h 2267881"/>
              <a:gd name="connsiteX19" fmla="*/ 2846796 w 6462304"/>
              <a:gd name="connsiteY19" fmla="*/ 574971 h 2267881"/>
              <a:gd name="connsiteX20" fmla="*/ 2862761 w 6462304"/>
              <a:gd name="connsiteY20" fmla="*/ 427651 h 2267881"/>
              <a:gd name="connsiteX21" fmla="*/ 2921544 w 6462304"/>
              <a:gd name="connsiteY21" fmla="*/ 218646 h 2267881"/>
              <a:gd name="connsiteX22" fmla="*/ 2817767 w 6462304"/>
              <a:gd name="connsiteY22" fmla="*/ 74954 h 2267881"/>
              <a:gd name="connsiteX23" fmla="*/ 2830830 w 6462304"/>
              <a:gd name="connsiteY23" fmla="*/ 9640 h 2267881"/>
              <a:gd name="connsiteX24" fmla="*/ 6462304 w 6462304"/>
              <a:gd name="connsiteY24" fmla="*/ 9640 h 2267881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817767 w 6462304"/>
              <a:gd name="connsiteY22" fmla="*/ 7887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960007 w 6462304"/>
              <a:gd name="connsiteY22" fmla="*/ 7379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960007 w 6462304"/>
              <a:gd name="connsiteY22" fmla="*/ 7379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71799 h 2271799"/>
              <a:gd name="connsiteX1" fmla="*/ 1196884 w 6462304"/>
              <a:gd name="connsiteY1" fmla="*/ 2262546 h 2271799"/>
              <a:gd name="connsiteX2" fmla="*/ 1276350 w 6462304"/>
              <a:gd name="connsiteY2" fmla="*/ 2195055 h 2271799"/>
              <a:gd name="connsiteX3" fmla="*/ 1289413 w 6462304"/>
              <a:gd name="connsiteY3" fmla="*/ 1959924 h 2271799"/>
              <a:gd name="connsiteX4" fmla="*/ 1296488 w 6462304"/>
              <a:gd name="connsiteY4" fmla="*/ 1886989 h 2271799"/>
              <a:gd name="connsiteX5" fmla="*/ 1314450 w 6462304"/>
              <a:gd name="connsiteY5" fmla="*/ 1777044 h 2271799"/>
              <a:gd name="connsiteX6" fmla="*/ 1350373 w 6462304"/>
              <a:gd name="connsiteY6" fmla="*/ 1666009 h 2271799"/>
              <a:gd name="connsiteX7" fmla="*/ 1515836 w 6462304"/>
              <a:gd name="connsiteY7" fmla="*/ 1656756 h 2271799"/>
              <a:gd name="connsiteX8" fmla="*/ 1710690 w 6462304"/>
              <a:gd name="connsiteY8" fmla="*/ 1655124 h 2271799"/>
              <a:gd name="connsiteX9" fmla="*/ 1804307 w 6462304"/>
              <a:gd name="connsiteY9" fmla="*/ 1657844 h 2271799"/>
              <a:gd name="connsiteX10" fmla="*/ 1927316 w 6462304"/>
              <a:gd name="connsiteY10" fmla="*/ 1652946 h 2271799"/>
              <a:gd name="connsiteX11" fmla="*/ 2037261 w 6462304"/>
              <a:gd name="connsiteY11" fmla="*/ 1654579 h 2271799"/>
              <a:gd name="connsiteX12" fmla="*/ 2177687 w 6462304"/>
              <a:gd name="connsiteY12" fmla="*/ 1626276 h 2271799"/>
              <a:gd name="connsiteX13" fmla="*/ 2209256 w 6462304"/>
              <a:gd name="connsiteY13" fmla="*/ 1418904 h 2271799"/>
              <a:gd name="connsiteX14" fmla="*/ 2427514 w 6462304"/>
              <a:gd name="connsiteY14" fmla="*/ 1272491 h 2271799"/>
              <a:gd name="connsiteX15" fmla="*/ 2478677 w 6462304"/>
              <a:gd name="connsiteY15" fmla="*/ 1117369 h 2271799"/>
              <a:gd name="connsiteX16" fmla="*/ 2691856 w 6462304"/>
              <a:gd name="connsiteY16" fmla="*/ 1023026 h 2271799"/>
              <a:gd name="connsiteX17" fmla="*/ 2785110 w 6462304"/>
              <a:gd name="connsiteY17" fmla="*/ 827809 h 2271799"/>
              <a:gd name="connsiteX18" fmla="*/ 2818493 w 6462304"/>
              <a:gd name="connsiteY18" fmla="*/ 692101 h 2271799"/>
              <a:gd name="connsiteX19" fmla="*/ 2846796 w 6462304"/>
              <a:gd name="connsiteY19" fmla="*/ 578889 h 2271799"/>
              <a:gd name="connsiteX20" fmla="*/ 2862761 w 6462304"/>
              <a:gd name="connsiteY20" fmla="*/ 431569 h 2271799"/>
              <a:gd name="connsiteX21" fmla="*/ 2921544 w 6462304"/>
              <a:gd name="connsiteY21" fmla="*/ 222564 h 2271799"/>
              <a:gd name="connsiteX22" fmla="*/ 2985407 w 6462304"/>
              <a:gd name="connsiteY22" fmla="*/ 28072 h 2271799"/>
              <a:gd name="connsiteX23" fmla="*/ 3150870 w 6462304"/>
              <a:gd name="connsiteY23" fmla="*/ 8478 h 2271799"/>
              <a:gd name="connsiteX24" fmla="*/ 6462304 w 6462304"/>
              <a:gd name="connsiteY24" fmla="*/ 13558 h 2271799"/>
              <a:gd name="connsiteX0" fmla="*/ 0 w 6462304"/>
              <a:gd name="connsiteY0" fmla="*/ 2280307 h 2280307"/>
              <a:gd name="connsiteX1" fmla="*/ 1196884 w 6462304"/>
              <a:gd name="connsiteY1" fmla="*/ 2271054 h 2280307"/>
              <a:gd name="connsiteX2" fmla="*/ 1276350 w 6462304"/>
              <a:gd name="connsiteY2" fmla="*/ 2203563 h 2280307"/>
              <a:gd name="connsiteX3" fmla="*/ 1289413 w 6462304"/>
              <a:gd name="connsiteY3" fmla="*/ 1968432 h 2280307"/>
              <a:gd name="connsiteX4" fmla="*/ 1296488 w 6462304"/>
              <a:gd name="connsiteY4" fmla="*/ 1895497 h 2280307"/>
              <a:gd name="connsiteX5" fmla="*/ 1314450 w 6462304"/>
              <a:gd name="connsiteY5" fmla="*/ 1785552 h 2280307"/>
              <a:gd name="connsiteX6" fmla="*/ 1350373 w 6462304"/>
              <a:gd name="connsiteY6" fmla="*/ 1674517 h 2280307"/>
              <a:gd name="connsiteX7" fmla="*/ 1515836 w 6462304"/>
              <a:gd name="connsiteY7" fmla="*/ 1665264 h 2280307"/>
              <a:gd name="connsiteX8" fmla="*/ 1710690 w 6462304"/>
              <a:gd name="connsiteY8" fmla="*/ 1663632 h 2280307"/>
              <a:gd name="connsiteX9" fmla="*/ 1804307 w 6462304"/>
              <a:gd name="connsiteY9" fmla="*/ 1666352 h 2280307"/>
              <a:gd name="connsiteX10" fmla="*/ 1927316 w 6462304"/>
              <a:gd name="connsiteY10" fmla="*/ 1661454 h 2280307"/>
              <a:gd name="connsiteX11" fmla="*/ 2037261 w 6462304"/>
              <a:gd name="connsiteY11" fmla="*/ 1663087 h 2280307"/>
              <a:gd name="connsiteX12" fmla="*/ 2177687 w 6462304"/>
              <a:gd name="connsiteY12" fmla="*/ 1634784 h 2280307"/>
              <a:gd name="connsiteX13" fmla="*/ 2209256 w 6462304"/>
              <a:gd name="connsiteY13" fmla="*/ 1427412 h 2280307"/>
              <a:gd name="connsiteX14" fmla="*/ 2427514 w 6462304"/>
              <a:gd name="connsiteY14" fmla="*/ 1280999 h 2280307"/>
              <a:gd name="connsiteX15" fmla="*/ 2478677 w 6462304"/>
              <a:gd name="connsiteY15" fmla="*/ 1125877 h 2280307"/>
              <a:gd name="connsiteX16" fmla="*/ 2691856 w 6462304"/>
              <a:gd name="connsiteY16" fmla="*/ 1031534 h 2280307"/>
              <a:gd name="connsiteX17" fmla="*/ 2785110 w 6462304"/>
              <a:gd name="connsiteY17" fmla="*/ 836317 h 2280307"/>
              <a:gd name="connsiteX18" fmla="*/ 2818493 w 6462304"/>
              <a:gd name="connsiteY18" fmla="*/ 700609 h 2280307"/>
              <a:gd name="connsiteX19" fmla="*/ 2846796 w 6462304"/>
              <a:gd name="connsiteY19" fmla="*/ 587397 h 2280307"/>
              <a:gd name="connsiteX20" fmla="*/ 2862761 w 6462304"/>
              <a:gd name="connsiteY20" fmla="*/ 440077 h 2280307"/>
              <a:gd name="connsiteX21" fmla="*/ 2921544 w 6462304"/>
              <a:gd name="connsiteY21" fmla="*/ 231072 h 2280307"/>
              <a:gd name="connsiteX22" fmla="*/ 2985407 w 6462304"/>
              <a:gd name="connsiteY22" fmla="*/ 36580 h 2280307"/>
              <a:gd name="connsiteX23" fmla="*/ 3166110 w 6462304"/>
              <a:gd name="connsiteY23" fmla="*/ 6826 h 2280307"/>
              <a:gd name="connsiteX24" fmla="*/ 6462304 w 6462304"/>
              <a:gd name="connsiteY24" fmla="*/ 22066 h 2280307"/>
              <a:gd name="connsiteX0" fmla="*/ 0 w 6462304"/>
              <a:gd name="connsiteY0" fmla="*/ 2280307 h 2280307"/>
              <a:gd name="connsiteX1" fmla="*/ 1196884 w 6462304"/>
              <a:gd name="connsiteY1" fmla="*/ 2271054 h 2280307"/>
              <a:gd name="connsiteX2" fmla="*/ 1276350 w 6462304"/>
              <a:gd name="connsiteY2" fmla="*/ 2203563 h 2280307"/>
              <a:gd name="connsiteX3" fmla="*/ 1289413 w 6462304"/>
              <a:gd name="connsiteY3" fmla="*/ 1968432 h 2280307"/>
              <a:gd name="connsiteX4" fmla="*/ 1296488 w 6462304"/>
              <a:gd name="connsiteY4" fmla="*/ 1895497 h 2280307"/>
              <a:gd name="connsiteX5" fmla="*/ 1314450 w 6462304"/>
              <a:gd name="connsiteY5" fmla="*/ 1785552 h 2280307"/>
              <a:gd name="connsiteX6" fmla="*/ 1350373 w 6462304"/>
              <a:gd name="connsiteY6" fmla="*/ 1674517 h 2280307"/>
              <a:gd name="connsiteX7" fmla="*/ 1515836 w 6462304"/>
              <a:gd name="connsiteY7" fmla="*/ 1665264 h 2280307"/>
              <a:gd name="connsiteX8" fmla="*/ 1710690 w 6462304"/>
              <a:gd name="connsiteY8" fmla="*/ 1663632 h 2280307"/>
              <a:gd name="connsiteX9" fmla="*/ 1804307 w 6462304"/>
              <a:gd name="connsiteY9" fmla="*/ 1666352 h 2280307"/>
              <a:gd name="connsiteX10" fmla="*/ 1927316 w 6462304"/>
              <a:gd name="connsiteY10" fmla="*/ 1661454 h 2280307"/>
              <a:gd name="connsiteX11" fmla="*/ 2037261 w 6462304"/>
              <a:gd name="connsiteY11" fmla="*/ 1663087 h 2280307"/>
              <a:gd name="connsiteX12" fmla="*/ 2177687 w 6462304"/>
              <a:gd name="connsiteY12" fmla="*/ 1634784 h 2280307"/>
              <a:gd name="connsiteX13" fmla="*/ 2209256 w 6462304"/>
              <a:gd name="connsiteY13" fmla="*/ 1427412 h 2280307"/>
              <a:gd name="connsiteX14" fmla="*/ 2427514 w 6462304"/>
              <a:gd name="connsiteY14" fmla="*/ 1280999 h 2280307"/>
              <a:gd name="connsiteX15" fmla="*/ 2478677 w 6462304"/>
              <a:gd name="connsiteY15" fmla="*/ 1125877 h 2280307"/>
              <a:gd name="connsiteX16" fmla="*/ 2691856 w 6462304"/>
              <a:gd name="connsiteY16" fmla="*/ 1031534 h 2280307"/>
              <a:gd name="connsiteX17" fmla="*/ 2785110 w 6462304"/>
              <a:gd name="connsiteY17" fmla="*/ 836317 h 2280307"/>
              <a:gd name="connsiteX18" fmla="*/ 2818493 w 6462304"/>
              <a:gd name="connsiteY18" fmla="*/ 700609 h 2280307"/>
              <a:gd name="connsiteX19" fmla="*/ 2846796 w 6462304"/>
              <a:gd name="connsiteY19" fmla="*/ 587397 h 2280307"/>
              <a:gd name="connsiteX20" fmla="*/ 2862761 w 6462304"/>
              <a:gd name="connsiteY20" fmla="*/ 440077 h 2280307"/>
              <a:gd name="connsiteX21" fmla="*/ 2946944 w 6462304"/>
              <a:gd name="connsiteY21" fmla="*/ 215832 h 2280307"/>
              <a:gd name="connsiteX22" fmla="*/ 2985407 w 6462304"/>
              <a:gd name="connsiteY22" fmla="*/ 36580 h 2280307"/>
              <a:gd name="connsiteX23" fmla="*/ 3166110 w 6462304"/>
              <a:gd name="connsiteY23" fmla="*/ 6826 h 2280307"/>
              <a:gd name="connsiteX24" fmla="*/ 6462304 w 6462304"/>
              <a:gd name="connsiteY24" fmla="*/ 22066 h 2280307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85110 w 6462304"/>
              <a:gd name="connsiteY17" fmla="*/ 845426 h 2289416"/>
              <a:gd name="connsiteX18" fmla="*/ 2818493 w 6462304"/>
              <a:gd name="connsiteY18" fmla="*/ 709718 h 2289416"/>
              <a:gd name="connsiteX19" fmla="*/ 2846796 w 6462304"/>
              <a:gd name="connsiteY19" fmla="*/ 596506 h 2289416"/>
              <a:gd name="connsiteX20" fmla="*/ 2862761 w 6462304"/>
              <a:gd name="connsiteY20" fmla="*/ 44918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85110 w 6462304"/>
              <a:gd name="connsiteY17" fmla="*/ 845426 h 2289416"/>
              <a:gd name="connsiteX18" fmla="*/ 2818493 w 6462304"/>
              <a:gd name="connsiteY18" fmla="*/ 709718 h 2289416"/>
              <a:gd name="connsiteX19" fmla="*/ 2846796 w 6462304"/>
              <a:gd name="connsiteY19" fmla="*/ 59650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85110 w 6462304"/>
              <a:gd name="connsiteY17" fmla="*/ 845426 h 2289416"/>
              <a:gd name="connsiteX18" fmla="*/ 2818493 w 6462304"/>
              <a:gd name="connsiteY18" fmla="*/ 709718 h 2289416"/>
              <a:gd name="connsiteX19" fmla="*/ 2836636 w 6462304"/>
              <a:gd name="connsiteY19" fmla="*/ 60158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91856 w 6462304"/>
              <a:gd name="connsiteY16" fmla="*/ 104064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36636 w 6462304"/>
              <a:gd name="connsiteY19" fmla="*/ 60158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36636 w 6462304"/>
              <a:gd name="connsiteY19" fmla="*/ 60158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62036 w 6462304"/>
              <a:gd name="connsiteY19" fmla="*/ 586346 h 2289416"/>
              <a:gd name="connsiteX20" fmla="*/ 289324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62036 w 6462304"/>
              <a:gd name="connsiteY19" fmla="*/ 586346 h 2289416"/>
              <a:gd name="connsiteX20" fmla="*/ 2908481 w 6462304"/>
              <a:gd name="connsiteY20" fmla="*/ 393306 h 2289416"/>
              <a:gd name="connsiteX21" fmla="*/ 294694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62036 w 6462304"/>
              <a:gd name="connsiteY19" fmla="*/ 586346 h 2289416"/>
              <a:gd name="connsiteX20" fmla="*/ 2908481 w 6462304"/>
              <a:gd name="connsiteY20" fmla="*/ 393306 h 2289416"/>
              <a:gd name="connsiteX21" fmla="*/ 296218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18493 w 6462304"/>
              <a:gd name="connsiteY18" fmla="*/ 709718 h 2289416"/>
              <a:gd name="connsiteX19" fmla="*/ 2882356 w 6462304"/>
              <a:gd name="connsiteY19" fmla="*/ 626986 h 2289416"/>
              <a:gd name="connsiteX20" fmla="*/ 2908481 w 6462304"/>
              <a:gd name="connsiteY20" fmla="*/ 393306 h 2289416"/>
              <a:gd name="connsiteX21" fmla="*/ 296218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89416 h 2289416"/>
              <a:gd name="connsiteX1" fmla="*/ 1196884 w 6462304"/>
              <a:gd name="connsiteY1" fmla="*/ 2280163 h 2289416"/>
              <a:gd name="connsiteX2" fmla="*/ 1276350 w 6462304"/>
              <a:gd name="connsiteY2" fmla="*/ 2212672 h 2289416"/>
              <a:gd name="connsiteX3" fmla="*/ 1289413 w 6462304"/>
              <a:gd name="connsiteY3" fmla="*/ 1977541 h 2289416"/>
              <a:gd name="connsiteX4" fmla="*/ 1296488 w 6462304"/>
              <a:gd name="connsiteY4" fmla="*/ 1904606 h 2289416"/>
              <a:gd name="connsiteX5" fmla="*/ 1314450 w 6462304"/>
              <a:gd name="connsiteY5" fmla="*/ 1794661 h 2289416"/>
              <a:gd name="connsiteX6" fmla="*/ 1350373 w 6462304"/>
              <a:gd name="connsiteY6" fmla="*/ 1683626 h 2289416"/>
              <a:gd name="connsiteX7" fmla="*/ 1515836 w 6462304"/>
              <a:gd name="connsiteY7" fmla="*/ 1674373 h 2289416"/>
              <a:gd name="connsiteX8" fmla="*/ 1710690 w 6462304"/>
              <a:gd name="connsiteY8" fmla="*/ 1672741 h 2289416"/>
              <a:gd name="connsiteX9" fmla="*/ 1804307 w 6462304"/>
              <a:gd name="connsiteY9" fmla="*/ 1675461 h 2289416"/>
              <a:gd name="connsiteX10" fmla="*/ 1927316 w 6462304"/>
              <a:gd name="connsiteY10" fmla="*/ 1670563 h 2289416"/>
              <a:gd name="connsiteX11" fmla="*/ 2037261 w 6462304"/>
              <a:gd name="connsiteY11" fmla="*/ 1672196 h 2289416"/>
              <a:gd name="connsiteX12" fmla="*/ 2177687 w 6462304"/>
              <a:gd name="connsiteY12" fmla="*/ 1643893 h 2289416"/>
              <a:gd name="connsiteX13" fmla="*/ 2209256 w 6462304"/>
              <a:gd name="connsiteY13" fmla="*/ 1436521 h 2289416"/>
              <a:gd name="connsiteX14" fmla="*/ 2427514 w 6462304"/>
              <a:gd name="connsiteY14" fmla="*/ 1290108 h 2289416"/>
              <a:gd name="connsiteX15" fmla="*/ 2478677 w 6462304"/>
              <a:gd name="connsiteY15" fmla="*/ 1134986 h 2289416"/>
              <a:gd name="connsiteX16" fmla="*/ 2671536 w 6462304"/>
              <a:gd name="connsiteY16" fmla="*/ 1035563 h 2289416"/>
              <a:gd name="connsiteX17" fmla="*/ 2769870 w 6462304"/>
              <a:gd name="connsiteY17" fmla="*/ 845426 h 2289416"/>
              <a:gd name="connsiteX18" fmla="*/ 2828653 w 6462304"/>
              <a:gd name="connsiteY18" fmla="*/ 724958 h 2289416"/>
              <a:gd name="connsiteX19" fmla="*/ 2882356 w 6462304"/>
              <a:gd name="connsiteY19" fmla="*/ 626986 h 2289416"/>
              <a:gd name="connsiteX20" fmla="*/ 2908481 w 6462304"/>
              <a:gd name="connsiteY20" fmla="*/ 393306 h 2289416"/>
              <a:gd name="connsiteX21" fmla="*/ 2962184 w 6462304"/>
              <a:gd name="connsiteY21" fmla="*/ 224941 h 2289416"/>
              <a:gd name="connsiteX22" fmla="*/ 3036207 w 6462304"/>
              <a:gd name="connsiteY22" fmla="*/ 15209 h 2289416"/>
              <a:gd name="connsiteX23" fmla="*/ 3166110 w 6462304"/>
              <a:gd name="connsiteY23" fmla="*/ 15935 h 2289416"/>
              <a:gd name="connsiteX24" fmla="*/ 6462304 w 6462304"/>
              <a:gd name="connsiteY24" fmla="*/ 31175 h 2289416"/>
              <a:gd name="connsiteX0" fmla="*/ 0 w 6462304"/>
              <a:gd name="connsiteY0" fmla="*/ 2290545 h 2290545"/>
              <a:gd name="connsiteX1" fmla="*/ 1196884 w 6462304"/>
              <a:gd name="connsiteY1" fmla="*/ 2281292 h 2290545"/>
              <a:gd name="connsiteX2" fmla="*/ 1276350 w 6462304"/>
              <a:gd name="connsiteY2" fmla="*/ 2213801 h 2290545"/>
              <a:gd name="connsiteX3" fmla="*/ 1289413 w 6462304"/>
              <a:gd name="connsiteY3" fmla="*/ 1978670 h 2290545"/>
              <a:gd name="connsiteX4" fmla="*/ 1296488 w 6462304"/>
              <a:gd name="connsiteY4" fmla="*/ 1905735 h 2290545"/>
              <a:gd name="connsiteX5" fmla="*/ 1314450 w 6462304"/>
              <a:gd name="connsiteY5" fmla="*/ 1795790 h 2290545"/>
              <a:gd name="connsiteX6" fmla="*/ 1350373 w 6462304"/>
              <a:gd name="connsiteY6" fmla="*/ 1684755 h 2290545"/>
              <a:gd name="connsiteX7" fmla="*/ 1515836 w 6462304"/>
              <a:gd name="connsiteY7" fmla="*/ 1675502 h 2290545"/>
              <a:gd name="connsiteX8" fmla="*/ 1710690 w 6462304"/>
              <a:gd name="connsiteY8" fmla="*/ 1673870 h 2290545"/>
              <a:gd name="connsiteX9" fmla="*/ 1804307 w 6462304"/>
              <a:gd name="connsiteY9" fmla="*/ 1676590 h 2290545"/>
              <a:gd name="connsiteX10" fmla="*/ 1927316 w 6462304"/>
              <a:gd name="connsiteY10" fmla="*/ 1671692 h 2290545"/>
              <a:gd name="connsiteX11" fmla="*/ 2037261 w 6462304"/>
              <a:gd name="connsiteY11" fmla="*/ 1673325 h 2290545"/>
              <a:gd name="connsiteX12" fmla="*/ 2177687 w 6462304"/>
              <a:gd name="connsiteY12" fmla="*/ 1645022 h 2290545"/>
              <a:gd name="connsiteX13" fmla="*/ 2209256 w 6462304"/>
              <a:gd name="connsiteY13" fmla="*/ 1437650 h 2290545"/>
              <a:gd name="connsiteX14" fmla="*/ 2427514 w 6462304"/>
              <a:gd name="connsiteY14" fmla="*/ 1291237 h 2290545"/>
              <a:gd name="connsiteX15" fmla="*/ 2478677 w 6462304"/>
              <a:gd name="connsiteY15" fmla="*/ 1136115 h 2290545"/>
              <a:gd name="connsiteX16" fmla="*/ 2671536 w 6462304"/>
              <a:gd name="connsiteY16" fmla="*/ 1036692 h 2290545"/>
              <a:gd name="connsiteX17" fmla="*/ 2769870 w 6462304"/>
              <a:gd name="connsiteY17" fmla="*/ 846555 h 2290545"/>
              <a:gd name="connsiteX18" fmla="*/ 2828653 w 6462304"/>
              <a:gd name="connsiteY18" fmla="*/ 726087 h 2290545"/>
              <a:gd name="connsiteX19" fmla="*/ 2882356 w 6462304"/>
              <a:gd name="connsiteY19" fmla="*/ 628115 h 2290545"/>
              <a:gd name="connsiteX20" fmla="*/ 2908481 w 6462304"/>
              <a:gd name="connsiteY20" fmla="*/ 394435 h 2290545"/>
              <a:gd name="connsiteX21" fmla="*/ 2987584 w 6462304"/>
              <a:gd name="connsiteY21" fmla="*/ 241310 h 2290545"/>
              <a:gd name="connsiteX22" fmla="*/ 3036207 w 6462304"/>
              <a:gd name="connsiteY22" fmla="*/ 16338 h 2290545"/>
              <a:gd name="connsiteX23" fmla="*/ 3166110 w 6462304"/>
              <a:gd name="connsiteY23" fmla="*/ 17064 h 2290545"/>
              <a:gd name="connsiteX24" fmla="*/ 6462304 w 6462304"/>
              <a:gd name="connsiteY24" fmla="*/ 32304 h 2290545"/>
              <a:gd name="connsiteX0" fmla="*/ 0 w 6462304"/>
              <a:gd name="connsiteY0" fmla="*/ 2299149 h 2299149"/>
              <a:gd name="connsiteX1" fmla="*/ 1196884 w 6462304"/>
              <a:gd name="connsiteY1" fmla="*/ 2289896 h 2299149"/>
              <a:gd name="connsiteX2" fmla="*/ 1276350 w 6462304"/>
              <a:gd name="connsiteY2" fmla="*/ 2222405 h 2299149"/>
              <a:gd name="connsiteX3" fmla="*/ 1289413 w 6462304"/>
              <a:gd name="connsiteY3" fmla="*/ 1987274 h 2299149"/>
              <a:gd name="connsiteX4" fmla="*/ 1296488 w 6462304"/>
              <a:gd name="connsiteY4" fmla="*/ 1914339 h 2299149"/>
              <a:gd name="connsiteX5" fmla="*/ 1314450 w 6462304"/>
              <a:gd name="connsiteY5" fmla="*/ 1804394 h 2299149"/>
              <a:gd name="connsiteX6" fmla="*/ 1350373 w 6462304"/>
              <a:gd name="connsiteY6" fmla="*/ 1693359 h 2299149"/>
              <a:gd name="connsiteX7" fmla="*/ 1515836 w 6462304"/>
              <a:gd name="connsiteY7" fmla="*/ 1684106 h 2299149"/>
              <a:gd name="connsiteX8" fmla="*/ 1710690 w 6462304"/>
              <a:gd name="connsiteY8" fmla="*/ 1682474 h 2299149"/>
              <a:gd name="connsiteX9" fmla="*/ 1804307 w 6462304"/>
              <a:gd name="connsiteY9" fmla="*/ 1685194 h 2299149"/>
              <a:gd name="connsiteX10" fmla="*/ 1927316 w 6462304"/>
              <a:gd name="connsiteY10" fmla="*/ 1680296 h 2299149"/>
              <a:gd name="connsiteX11" fmla="*/ 2037261 w 6462304"/>
              <a:gd name="connsiteY11" fmla="*/ 1681929 h 2299149"/>
              <a:gd name="connsiteX12" fmla="*/ 2177687 w 6462304"/>
              <a:gd name="connsiteY12" fmla="*/ 1653626 h 2299149"/>
              <a:gd name="connsiteX13" fmla="*/ 2209256 w 6462304"/>
              <a:gd name="connsiteY13" fmla="*/ 1446254 h 2299149"/>
              <a:gd name="connsiteX14" fmla="*/ 2427514 w 6462304"/>
              <a:gd name="connsiteY14" fmla="*/ 1299841 h 2299149"/>
              <a:gd name="connsiteX15" fmla="*/ 2478677 w 6462304"/>
              <a:gd name="connsiteY15" fmla="*/ 1144719 h 2299149"/>
              <a:gd name="connsiteX16" fmla="*/ 2671536 w 6462304"/>
              <a:gd name="connsiteY16" fmla="*/ 1045296 h 2299149"/>
              <a:gd name="connsiteX17" fmla="*/ 2769870 w 6462304"/>
              <a:gd name="connsiteY17" fmla="*/ 855159 h 2299149"/>
              <a:gd name="connsiteX18" fmla="*/ 2828653 w 6462304"/>
              <a:gd name="connsiteY18" fmla="*/ 734691 h 2299149"/>
              <a:gd name="connsiteX19" fmla="*/ 2882356 w 6462304"/>
              <a:gd name="connsiteY19" fmla="*/ 636719 h 2299149"/>
              <a:gd name="connsiteX20" fmla="*/ 2908481 w 6462304"/>
              <a:gd name="connsiteY20" fmla="*/ 403039 h 2299149"/>
              <a:gd name="connsiteX21" fmla="*/ 2987584 w 6462304"/>
              <a:gd name="connsiteY21" fmla="*/ 249914 h 2299149"/>
              <a:gd name="connsiteX22" fmla="*/ 3036207 w 6462304"/>
              <a:gd name="connsiteY22" fmla="*/ 24942 h 2299149"/>
              <a:gd name="connsiteX23" fmla="*/ 3171190 w 6462304"/>
              <a:gd name="connsiteY23" fmla="*/ 5348 h 2299149"/>
              <a:gd name="connsiteX24" fmla="*/ 6462304 w 6462304"/>
              <a:gd name="connsiteY24" fmla="*/ 40908 h 2299149"/>
              <a:gd name="connsiteX0" fmla="*/ 0 w 6462304"/>
              <a:gd name="connsiteY0" fmla="*/ 2305565 h 2305565"/>
              <a:gd name="connsiteX1" fmla="*/ 1196884 w 6462304"/>
              <a:gd name="connsiteY1" fmla="*/ 2296312 h 2305565"/>
              <a:gd name="connsiteX2" fmla="*/ 1276350 w 6462304"/>
              <a:gd name="connsiteY2" fmla="*/ 2228821 h 2305565"/>
              <a:gd name="connsiteX3" fmla="*/ 1289413 w 6462304"/>
              <a:gd name="connsiteY3" fmla="*/ 1993690 h 2305565"/>
              <a:gd name="connsiteX4" fmla="*/ 1296488 w 6462304"/>
              <a:gd name="connsiteY4" fmla="*/ 1920755 h 2305565"/>
              <a:gd name="connsiteX5" fmla="*/ 1314450 w 6462304"/>
              <a:gd name="connsiteY5" fmla="*/ 1810810 h 2305565"/>
              <a:gd name="connsiteX6" fmla="*/ 1350373 w 6462304"/>
              <a:gd name="connsiteY6" fmla="*/ 1699775 h 2305565"/>
              <a:gd name="connsiteX7" fmla="*/ 1515836 w 6462304"/>
              <a:gd name="connsiteY7" fmla="*/ 1690522 h 2305565"/>
              <a:gd name="connsiteX8" fmla="*/ 1710690 w 6462304"/>
              <a:gd name="connsiteY8" fmla="*/ 1688890 h 2305565"/>
              <a:gd name="connsiteX9" fmla="*/ 1804307 w 6462304"/>
              <a:gd name="connsiteY9" fmla="*/ 1691610 h 2305565"/>
              <a:gd name="connsiteX10" fmla="*/ 1927316 w 6462304"/>
              <a:gd name="connsiteY10" fmla="*/ 1686712 h 2305565"/>
              <a:gd name="connsiteX11" fmla="*/ 2037261 w 6462304"/>
              <a:gd name="connsiteY11" fmla="*/ 1688345 h 2305565"/>
              <a:gd name="connsiteX12" fmla="*/ 2177687 w 6462304"/>
              <a:gd name="connsiteY12" fmla="*/ 1660042 h 2305565"/>
              <a:gd name="connsiteX13" fmla="*/ 2209256 w 6462304"/>
              <a:gd name="connsiteY13" fmla="*/ 1452670 h 2305565"/>
              <a:gd name="connsiteX14" fmla="*/ 2427514 w 6462304"/>
              <a:gd name="connsiteY14" fmla="*/ 1306257 h 2305565"/>
              <a:gd name="connsiteX15" fmla="*/ 2478677 w 6462304"/>
              <a:gd name="connsiteY15" fmla="*/ 1151135 h 2305565"/>
              <a:gd name="connsiteX16" fmla="*/ 2671536 w 6462304"/>
              <a:gd name="connsiteY16" fmla="*/ 1051712 h 2305565"/>
              <a:gd name="connsiteX17" fmla="*/ 2769870 w 6462304"/>
              <a:gd name="connsiteY17" fmla="*/ 861575 h 2305565"/>
              <a:gd name="connsiteX18" fmla="*/ 2828653 w 6462304"/>
              <a:gd name="connsiteY18" fmla="*/ 741107 h 2305565"/>
              <a:gd name="connsiteX19" fmla="*/ 2882356 w 6462304"/>
              <a:gd name="connsiteY19" fmla="*/ 643135 h 2305565"/>
              <a:gd name="connsiteX20" fmla="*/ 2908481 w 6462304"/>
              <a:gd name="connsiteY20" fmla="*/ 409455 h 2305565"/>
              <a:gd name="connsiteX21" fmla="*/ 2987584 w 6462304"/>
              <a:gd name="connsiteY21" fmla="*/ 256330 h 2305565"/>
              <a:gd name="connsiteX22" fmla="*/ 3036207 w 6462304"/>
              <a:gd name="connsiteY22" fmla="*/ 31358 h 2305565"/>
              <a:gd name="connsiteX23" fmla="*/ 3191510 w 6462304"/>
              <a:gd name="connsiteY23" fmla="*/ 1604 h 2305565"/>
              <a:gd name="connsiteX24" fmla="*/ 6462304 w 6462304"/>
              <a:gd name="connsiteY24" fmla="*/ 47324 h 2305565"/>
              <a:gd name="connsiteX0" fmla="*/ 0 w 6477544"/>
              <a:gd name="connsiteY0" fmla="*/ 2305565 h 2305565"/>
              <a:gd name="connsiteX1" fmla="*/ 1196884 w 6477544"/>
              <a:gd name="connsiteY1" fmla="*/ 2296312 h 2305565"/>
              <a:gd name="connsiteX2" fmla="*/ 1276350 w 6477544"/>
              <a:gd name="connsiteY2" fmla="*/ 2228821 h 2305565"/>
              <a:gd name="connsiteX3" fmla="*/ 1289413 w 6477544"/>
              <a:gd name="connsiteY3" fmla="*/ 1993690 h 2305565"/>
              <a:gd name="connsiteX4" fmla="*/ 1296488 w 6477544"/>
              <a:gd name="connsiteY4" fmla="*/ 1920755 h 2305565"/>
              <a:gd name="connsiteX5" fmla="*/ 1314450 w 6477544"/>
              <a:gd name="connsiteY5" fmla="*/ 1810810 h 2305565"/>
              <a:gd name="connsiteX6" fmla="*/ 1350373 w 6477544"/>
              <a:gd name="connsiteY6" fmla="*/ 1699775 h 2305565"/>
              <a:gd name="connsiteX7" fmla="*/ 1515836 w 6477544"/>
              <a:gd name="connsiteY7" fmla="*/ 1690522 h 2305565"/>
              <a:gd name="connsiteX8" fmla="*/ 1710690 w 6477544"/>
              <a:gd name="connsiteY8" fmla="*/ 1688890 h 2305565"/>
              <a:gd name="connsiteX9" fmla="*/ 1804307 w 6477544"/>
              <a:gd name="connsiteY9" fmla="*/ 1691610 h 2305565"/>
              <a:gd name="connsiteX10" fmla="*/ 1927316 w 6477544"/>
              <a:gd name="connsiteY10" fmla="*/ 1686712 h 2305565"/>
              <a:gd name="connsiteX11" fmla="*/ 2037261 w 6477544"/>
              <a:gd name="connsiteY11" fmla="*/ 1688345 h 2305565"/>
              <a:gd name="connsiteX12" fmla="*/ 2177687 w 6477544"/>
              <a:gd name="connsiteY12" fmla="*/ 1660042 h 2305565"/>
              <a:gd name="connsiteX13" fmla="*/ 2209256 w 6477544"/>
              <a:gd name="connsiteY13" fmla="*/ 1452670 h 2305565"/>
              <a:gd name="connsiteX14" fmla="*/ 2427514 w 6477544"/>
              <a:gd name="connsiteY14" fmla="*/ 1306257 h 2305565"/>
              <a:gd name="connsiteX15" fmla="*/ 2478677 w 6477544"/>
              <a:gd name="connsiteY15" fmla="*/ 1151135 h 2305565"/>
              <a:gd name="connsiteX16" fmla="*/ 2671536 w 6477544"/>
              <a:gd name="connsiteY16" fmla="*/ 1051712 h 2305565"/>
              <a:gd name="connsiteX17" fmla="*/ 2769870 w 6477544"/>
              <a:gd name="connsiteY17" fmla="*/ 861575 h 2305565"/>
              <a:gd name="connsiteX18" fmla="*/ 2828653 w 6477544"/>
              <a:gd name="connsiteY18" fmla="*/ 741107 h 2305565"/>
              <a:gd name="connsiteX19" fmla="*/ 2882356 w 6477544"/>
              <a:gd name="connsiteY19" fmla="*/ 643135 h 2305565"/>
              <a:gd name="connsiteX20" fmla="*/ 2908481 w 6477544"/>
              <a:gd name="connsiteY20" fmla="*/ 409455 h 2305565"/>
              <a:gd name="connsiteX21" fmla="*/ 2987584 w 6477544"/>
              <a:gd name="connsiteY21" fmla="*/ 256330 h 2305565"/>
              <a:gd name="connsiteX22" fmla="*/ 3036207 w 6477544"/>
              <a:gd name="connsiteY22" fmla="*/ 31358 h 2305565"/>
              <a:gd name="connsiteX23" fmla="*/ 3191510 w 6477544"/>
              <a:gd name="connsiteY23" fmla="*/ 1604 h 2305565"/>
              <a:gd name="connsiteX24" fmla="*/ 6477544 w 6477544"/>
              <a:gd name="connsiteY24" fmla="*/ 1604 h 2305565"/>
              <a:gd name="connsiteX0" fmla="*/ 0 w 6477544"/>
              <a:gd name="connsiteY0" fmla="*/ 2305565 h 2305565"/>
              <a:gd name="connsiteX1" fmla="*/ 1196884 w 6477544"/>
              <a:gd name="connsiteY1" fmla="*/ 2296312 h 2305565"/>
              <a:gd name="connsiteX2" fmla="*/ 1276350 w 6477544"/>
              <a:gd name="connsiteY2" fmla="*/ 2228821 h 2305565"/>
              <a:gd name="connsiteX3" fmla="*/ 1289413 w 6477544"/>
              <a:gd name="connsiteY3" fmla="*/ 1993690 h 2305565"/>
              <a:gd name="connsiteX4" fmla="*/ 1296488 w 6477544"/>
              <a:gd name="connsiteY4" fmla="*/ 1920755 h 2305565"/>
              <a:gd name="connsiteX5" fmla="*/ 1314450 w 6477544"/>
              <a:gd name="connsiteY5" fmla="*/ 1810810 h 2305565"/>
              <a:gd name="connsiteX6" fmla="*/ 1350373 w 6477544"/>
              <a:gd name="connsiteY6" fmla="*/ 1699775 h 2305565"/>
              <a:gd name="connsiteX7" fmla="*/ 1515836 w 6477544"/>
              <a:gd name="connsiteY7" fmla="*/ 1690522 h 2305565"/>
              <a:gd name="connsiteX8" fmla="*/ 1710690 w 6477544"/>
              <a:gd name="connsiteY8" fmla="*/ 1688890 h 2305565"/>
              <a:gd name="connsiteX9" fmla="*/ 1804307 w 6477544"/>
              <a:gd name="connsiteY9" fmla="*/ 1691610 h 2305565"/>
              <a:gd name="connsiteX10" fmla="*/ 1927316 w 6477544"/>
              <a:gd name="connsiteY10" fmla="*/ 1686712 h 2305565"/>
              <a:gd name="connsiteX11" fmla="*/ 2037261 w 6477544"/>
              <a:gd name="connsiteY11" fmla="*/ 1688345 h 2305565"/>
              <a:gd name="connsiteX12" fmla="*/ 2177687 w 6477544"/>
              <a:gd name="connsiteY12" fmla="*/ 1660042 h 2305565"/>
              <a:gd name="connsiteX13" fmla="*/ 2209256 w 6477544"/>
              <a:gd name="connsiteY13" fmla="*/ 1452670 h 2305565"/>
              <a:gd name="connsiteX14" fmla="*/ 2427514 w 6477544"/>
              <a:gd name="connsiteY14" fmla="*/ 1306257 h 2305565"/>
              <a:gd name="connsiteX15" fmla="*/ 2478677 w 6477544"/>
              <a:gd name="connsiteY15" fmla="*/ 1151135 h 2305565"/>
              <a:gd name="connsiteX16" fmla="*/ 2671536 w 6477544"/>
              <a:gd name="connsiteY16" fmla="*/ 1051712 h 2305565"/>
              <a:gd name="connsiteX17" fmla="*/ 2769870 w 6477544"/>
              <a:gd name="connsiteY17" fmla="*/ 861575 h 2305565"/>
              <a:gd name="connsiteX18" fmla="*/ 2828653 w 6477544"/>
              <a:gd name="connsiteY18" fmla="*/ 741107 h 2305565"/>
              <a:gd name="connsiteX19" fmla="*/ 2882356 w 6477544"/>
              <a:gd name="connsiteY19" fmla="*/ 643135 h 2305565"/>
              <a:gd name="connsiteX20" fmla="*/ 2908481 w 6477544"/>
              <a:gd name="connsiteY20" fmla="*/ 409455 h 2305565"/>
              <a:gd name="connsiteX21" fmla="*/ 2987584 w 6477544"/>
              <a:gd name="connsiteY21" fmla="*/ 256330 h 2305565"/>
              <a:gd name="connsiteX22" fmla="*/ 3036207 w 6477544"/>
              <a:gd name="connsiteY22" fmla="*/ 31358 h 2305565"/>
              <a:gd name="connsiteX23" fmla="*/ 3191510 w 6477544"/>
              <a:gd name="connsiteY23" fmla="*/ 1604 h 2305565"/>
              <a:gd name="connsiteX24" fmla="*/ 6477544 w 6477544"/>
              <a:gd name="connsiteY24" fmla="*/ 6684 h 2305565"/>
              <a:gd name="connsiteX0" fmla="*/ 0 w 6477544"/>
              <a:gd name="connsiteY0" fmla="*/ 2303961 h 2303961"/>
              <a:gd name="connsiteX1" fmla="*/ 1196884 w 6477544"/>
              <a:gd name="connsiteY1" fmla="*/ 2294708 h 2303961"/>
              <a:gd name="connsiteX2" fmla="*/ 1276350 w 6477544"/>
              <a:gd name="connsiteY2" fmla="*/ 2227217 h 2303961"/>
              <a:gd name="connsiteX3" fmla="*/ 1289413 w 6477544"/>
              <a:gd name="connsiteY3" fmla="*/ 1992086 h 2303961"/>
              <a:gd name="connsiteX4" fmla="*/ 1296488 w 6477544"/>
              <a:gd name="connsiteY4" fmla="*/ 1919151 h 2303961"/>
              <a:gd name="connsiteX5" fmla="*/ 1314450 w 6477544"/>
              <a:gd name="connsiteY5" fmla="*/ 1809206 h 2303961"/>
              <a:gd name="connsiteX6" fmla="*/ 1350373 w 6477544"/>
              <a:gd name="connsiteY6" fmla="*/ 1698171 h 2303961"/>
              <a:gd name="connsiteX7" fmla="*/ 1515836 w 6477544"/>
              <a:gd name="connsiteY7" fmla="*/ 1688918 h 2303961"/>
              <a:gd name="connsiteX8" fmla="*/ 1710690 w 6477544"/>
              <a:gd name="connsiteY8" fmla="*/ 1687286 h 2303961"/>
              <a:gd name="connsiteX9" fmla="*/ 1804307 w 6477544"/>
              <a:gd name="connsiteY9" fmla="*/ 1690006 h 2303961"/>
              <a:gd name="connsiteX10" fmla="*/ 1927316 w 6477544"/>
              <a:gd name="connsiteY10" fmla="*/ 1685108 h 2303961"/>
              <a:gd name="connsiteX11" fmla="*/ 2037261 w 6477544"/>
              <a:gd name="connsiteY11" fmla="*/ 1686741 h 2303961"/>
              <a:gd name="connsiteX12" fmla="*/ 2177687 w 6477544"/>
              <a:gd name="connsiteY12" fmla="*/ 1658438 h 2303961"/>
              <a:gd name="connsiteX13" fmla="*/ 2209256 w 6477544"/>
              <a:gd name="connsiteY13" fmla="*/ 1451066 h 2303961"/>
              <a:gd name="connsiteX14" fmla="*/ 2427514 w 6477544"/>
              <a:gd name="connsiteY14" fmla="*/ 1304653 h 2303961"/>
              <a:gd name="connsiteX15" fmla="*/ 2478677 w 6477544"/>
              <a:gd name="connsiteY15" fmla="*/ 1149531 h 2303961"/>
              <a:gd name="connsiteX16" fmla="*/ 2671536 w 6477544"/>
              <a:gd name="connsiteY16" fmla="*/ 1050108 h 2303961"/>
              <a:gd name="connsiteX17" fmla="*/ 2769870 w 6477544"/>
              <a:gd name="connsiteY17" fmla="*/ 859971 h 2303961"/>
              <a:gd name="connsiteX18" fmla="*/ 2828653 w 6477544"/>
              <a:gd name="connsiteY18" fmla="*/ 739503 h 2303961"/>
              <a:gd name="connsiteX19" fmla="*/ 2882356 w 6477544"/>
              <a:gd name="connsiteY19" fmla="*/ 641531 h 2303961"/>
              <a:gd name="connsiteX20" fmla="*/ 2908481 w 6477544"/>
              <a:gd name="connsiteY20" fmla="*/ 407851 h 2303961"/>
              <a:gd name="connsiteX21" fmla="*/ 2987584 w 6477544"/>
              <a:gd name="connsiteY21" fmla="*/ 254726 h 2303961"/>
              <a:gd name="connsiteX22" fmla="*/ 3031127 w 6477544"/>
              <a:gd name="connsiteY22" fmla="*/ 50074 h 2303961"/>
              <a:gd name="connsiteX23" fmla="*/ 3191510 w 6477544"/>
              <a:gd name="connsiteY23" fmla="*/ 0 h 2303961"/>
              <a:gd name="connsiteX24" fmla="*/ 6477544 w 6477544"/>
              <a:gd name="connsiteY24" fmla="*/ 5080 h 230396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78677 w 6477544"/>
              <a:gd name="connsiteY15" fmla="*/ 114445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78677 w 6477544"/>
              <a:gd name="connsiteY15" fmla="*/ 114445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78677 w 6477544"/>
              <a:gd name="connsiteY15" fmla="*/ 114445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19151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031127 w 6477544"/>
              <a:gd name="connsiteY22" fmla="*/ 449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2987584 w 6477544"/>
              <a:gd name="connsiteY21" fmla="*/ 24964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2908481 w 6477544"/>
              <a:gd name="connsiteY20" fmla="*/ 40277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28653 w 6477544"/>
              <a:gd name="connsiteY18" fmla="*/ 7344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77687 w 6477544"/>
              <a:gd name="connsiteY12" fmla="*/ 1653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09256 w 6477544"/>
              <a:gd name="connsiteY13" fmla="*/ 1445986 h 2298881"/>
              <a:gd name="connsiteX14" fmla="*/ 2427514 w 6477544"/>
              <a:gd name="connsiteY14" fmla="*/ 129957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09256 w 6477544"/>
              <a:gd name="connsiteY13" fmla="*/ 1445986 h 2298881"/>
              <a:gd name="connsiteX14" fmla="*/ 2463074 w 6477544"/>
              <a:gd name="connsiteY14" fmla="*/ 134529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463074 w 6477544"/>
              <a:gd name="connsiteY14" fmla="*/ 134529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03726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27316 w 6477544"/>
              <a:gd name="connsiteY10" fmla="*/ 1680028 h 2298881"/>
              <a:gd name="connsiteX11" fmla="*/ 217442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04307 w 6477544"/>
              <a:gd name="connsiteY9" fmla="*/ 1684926 h 2298881"/>
              <a:gd name="connsiteX10" fmla="*/ 1962876 w 6477544"/>
              <a:gd name="connsiteY10" fmla="*/ 1680028 h 2298881"/>
              <a:gd name="connsiteX11" fmla="*/ 217442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62876 w 6477544"/>
              <a:gd name="connsiteY10" fmla="*/ 1680028 h 2298881"/>
              <a:gd name="connsiteX11" fmla="*/ 2174421 w 6477544"/>
              <a:gd name="connsiteY11" fmla="*/ 1681661 h 2298881"/>
              <a:gd name="connsiteX12" fmla="*/ 2121807 w 6477544"/>
              <a:gd name="connsiteY12" fmla="*/ 15263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62876 w 6477544"/>
              <a:gd name="connsiteY10" fmla="*/ 1680028 h 2298881"/>
              <a:gd name="connsiteX11" fmla="*/ 2174421 w 6477544"/>
              <a:gd name="connsiteY11" fmla="*/ 1681661 h 2298881"/>
              <a:gd name="connsiteX12" fmla="*/ 2345327 w 6477544"/>
              <a:gd name="connsiteY12" fmla="*/ 155683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74421 w 6477544"/>
              <a:gd name="connsiteY11" fmla="*/ 1681661 h 2298881"/>
              <a:gd name="connsiteX12" fmla="*/ 2345327 w 6477544"/>
              <a:gd name="connsiteY12" fmla="*/ 155683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45327 w 6477544"/>
              <a:gd name="connsiteY12" fmla="*/ 155683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65647 w 6477544"/>
              <a:gd name="connsiteY12" fmla="*/ 160255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26513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27696 w 6477544"/>
              <a:gd name="connsiteY13" fmla="*/ 1445986 h 2298881"/>
              <a:gd name="connsiteX14" fmla="*/ 2508794 w 6477544"/>
              <a:gd name="connsiteY14" fmla="*/ 13300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27696 w 6477544"/>
              <a:gd name="connsiteY13" fmla="*/ 144598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58176 w 6477544"/>
              <a:gd name="connsiteY13" fmla="*/ 150694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28834 w 6477544"/>
              <a:gd name="connsiteY14" fmla="*/ 14062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498997 w 6477544"/>
              <a:gd name="connsiteY15" fmla="*/ 11241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2671536 w 6477544"/>
              <a:gd name="connsiteY16" fmla="*/ 10450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159216 w 6477544"/>
              <a:gd name="connsiteY16" fmla="*/ 114154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04936 w 6477544"/>
              <a:gd name="connsiteY16" fmla="*/ 122282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463256 w 6477544"/>
              <a:gd name="connsiteY13" fmla="*/ 149170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503896 w 6477544"/>
              <a:gd name="connsiteY13" fmla="*/ 147138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503896 w 6477544"/>
              <a:gd name="connsiteY13" fmla="*/ 1471386 h 2298881"/>
              <a:gd name="connsiteX14" fmla="*/ 2838994 w 6477544"/>
              <a:gd name="connsiteY14" fmla="*/ 143165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370727 w 6477544"/>
              <a:gd name="connsiteY12" fmla="*/ 1592398 h 2298881"/>
              <a:gd name="connsiteX13" fmla="*/ 2503896 w 6477544"/>
              <a:gd name="connsiteY13" fmla="*/ 147138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03896 w 6477544"/>
              <a:gd name="connsiteY13" fmla="*/ 147138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2899773 w 6477544"/>
              <a:gd name="connsiteY18" fmla="*/ 92238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2769870 w 6477544"/>
              <a:gd name="connsiteY17" fmla="*/ 854891 h 2298881"/>
              <a:gd name="connsiteX18" fmla="*/ 3153773 w 6477544"/>
              <a:gd name="connsiteY18" fmla="*/ 886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153773 w 6477544"/>
              <a:gd name="connsiteY18" fmla="*/ 886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153773 w 6477544"/>
              <a:gd name="connsiteY18" fmla="*/ 886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2882356 w 6477544"/>
              <a:gd name="connsiteY19" fmla="*/ 63645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050721 w 6477544"/>
              <a:gd name="connsiteY20" fmla="*/ 67709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160304 w 6477544"/>
              <a:gd name="connsiteY21" fmla="*/ 4731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330847 w 6477544"/>
              <a:gd name="connsiteY22" fmla="*/ 19739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65379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83391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155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2778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29264 w 6477544"/>
              <a:gd name="connsiteY21" fmla="*/ 49856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97411 h 2298881"/>
              <a:gd name="connsiteX21" fmla="*/ 3759744 w 6477544"/>
              <a:gd name="connsiteY21" fmla="*/ 51888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46611 h 2298881"/>
              <a:gd name="connsiteX21" fmla="*/ 3759744 w 6477544"/>
              <a:gd name="connsiteY21" fmla="*/ 518886 h 2298881"/>
              <a:gd name="connsiteX22" fmla="*/ 3849007 w 6477544"/>
              <a:gd name="connsiteY22" fmla="*/ 30407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46611 h 2298881"/>
              <a:gd name="connsiteX21" fmla="*/ 3759744 w 6477544"/>
              <a:gd name="connsiteY21" fmla="*/ 51888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19681 w 6477544"/>
              <a:gd name="connsiteY20" fmla="*/ 6466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4981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86505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02116 w 6477544"/>
              <a:gd name="connsiteY19" fmla="*/ 82949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24761 w 6477544"/>
              <a:gd name="connsiteY20" fmla="*/ 59581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45081 w 6477544"/>
              <a:gd name="connsiteY20" fmla="*/ 60597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64824 w 6477544"/>
              <a:gd name="connsiteY21" fmla="*/ 52396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8332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43927 w 6477544"/>
              <a:gd name="connsiteY22" fmla="*/ 29899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783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27516 w 6477544"/>
              <a:gd name="connsiteY19" fmla="*/ 77361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851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73805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59708 h 2298881"/>
              <a:gd name="connsiteX11" fmla="*/ 216934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73805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  <a:gd name="connsiteX0" fmla="*/ 0 w 6477544"/>
              <a:gd name="connsiteY0" fmla="*/ 2298881 h 2298881"/>
              <a:gd name="connsiteX1" fmla="*/ 1196884 w 6477544"/>
              <a:gd name="connsiteY1" fmla="*/ 2289628 h 2298881"/>
              <a:gd name="connsiteX2" fmla="*/ 1276350 w 6477544"/>
              <a:gd name="connsiteY2" fmla="*/ 2222137 h 2298881"/>
              <a:gd name="connsiteX3" fmla="*/ 1289413 w 6477544"/>
              <a:gd name="connsiteY3" fmla="*/ 1987006 h 2298881"/>
              <a:gd name="connsiteX4" fmla="*/ 1296488 w 6477544"/>
              <a:gd name="connsiteY4" fmla="*/ 1914071 h 2298881"/>
              <a:gd name="connsiteX5" fmla="*/ 1314450 w 6477544"/>
              <a:gd name="connsiteY5" fmla="*/ 1804126 h 2298881"/>
              <a:gd name="connsiteX6" fmla="*/ 1350373 w 6477544"/>
              <a:gd name="connsiteY6" fmla="*/ 1693091 h 2298881"/>
              <a:gd name="connsiteX7" fmla="*/ 1515836 w 6477544"/>
              <a:gd name="connsiteY7" fmla="*/ 1683838 h 2298881"/>
              <a:gd name="connsiteX8" fmla="*/ 1710690 w 6477544"/>
              <a:gd name="connsiteY8" fmla="*/ 1682206 h 2298881"/>
              <a:gd name="connsiteX9" fmla="*/ 1860187 w 6477544"/>
              <a:gd name="connsiteY9" fmla="*/ 1679846 h 2298881"/>
              <a:gd name="connsiteX10" fmla="*/ 1993356 w 6477544"/>
              <a:gd name="connsiteY10" fmla="*/ 1659708 h 2298881"/>
              <a:gd name="connsiteX11" fmla="*/ 2123621 w 6477544"/>
              <a:gd name="connsiteY11" fmla="*/ 1610541 h 2298881"/>
              <a:gd name="connsiteX12" fmla="*/ 2406287 w 6477544"/>
              <a:gd name="connsiteY12" fmla="*/ 1592398 h 2298881"/>
              <a:gd name="connsiteX13" fmla="*/ 2514056 w 6477544"/>
              <a:gd name="connsiteY13" fmla="*/ 1456146 h 2298881"/>
              <a:gd name="connsiteX14" fmla="*/ 2793274 w 6477544"/>
              <a:gd name="connsiteY14" fmla="*/ 1416413 h 2298881"/>
              <a:gd name="connsiteX15" fmla="*/ 2966357 w 6477544"/>
              <a:gd name="connsiteY15" fmla="*/ 1276531 h 2298881"/>
              <a:gd name="connsiteX16" fmla="*/ 3215096 w 6477544"/>
              <a:gd name="connsiteY16" fmla="*/ 1227908 h 2298881"/>
              <a:gd name="connsiteX17" fmla="*/ 3328670 w 6477544"/>
              <a:gd name="connsiteY17" fmla="*/ 1093651 h 2298881"/>
              <a:gd name="connsiteX18" fmla="*/ 3448413 w 6477544"/>
              <a:gd name="connsiteY18" fmla="*/ 1013823 h 2298881"/>
              <a:gd name="connsiteX19" fmla="*/ 3542756 w 6477544"/>
              <a:gd name="connsiteY19" fmla="*/ 738051 h 2298881"/>
              <a:gd name="connsiteX20" fmla="*/ 3634921 w 6477544"/>
              <a:gd name="connsiteY20" fmla="*/ 575491 h 2298881"/>
              <a:gd name="connsiteX21" fmla="*/ 3795304 w 6477544"/>
              <a:gd name="connsiteY21" fmla="*/ 442686 h 2298881"/>
              <a:gd name="connsiteX22" fmla="*/ 3859167 w 6477544"/>
              <a:gd name="connsiteY22" fmla="*/ 232954 h 2298881"/>
              <a:gd name="connsiteX23" fmla="*/ 3989070 w 6477544"/>
              <a:gd name="connsiteY23" fmla="*/ 0 h 2298881"/>
              <a:gd name="connsiteX24" fmla="*/ 6477544 w 6477544"/>
              <a:gd name="connsiteY24" fmla="*/ 0 h 229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544" h="2298881">
                <a:moveTo>
                  <a:pt x="0" y="2298881"/>
                </a:moveTo>
                <a:lnTo>
                  <a:pt x="1196884" y="2289628"/>
                </a:lnTo>
                <a:cubicBezTo>
                  <a:pt x="1254553" y="2288463"/>
                  <a:pt x="1288350" y="2258138"/>
                  <a:pt x="1276350" y="2222137"/>
                </a:cubicBezTo>
                <a:cubicBezTo>
                  <a:pt x="1280704" y="2143760"/>
                  <a:pt x="1286057" y="2038350"/>
                  <a:pt x="1289413" y="1987006"/>
                </a:cubicBezTo>
                <a:cubicBezTo>
                  <a:pt x="1292769" y="1935662"/>
                  <a:pt x="1292315" y="1944551"/>
                  <a:pt x="1296488" y="1914071"/>
                </a:cubicBezTo>
                <a:cubicBezTo>
                  <a:pt x="1300661" y="1883591"/>
                  <a:pt x="1297033" y="1843314"/>
                  <a:pt x="1314450" y="1804126"/>
                </a:cubicBezTo>
                <a:cubicBezTo>
                  <a:pt x="1318804" y="1782354"/>
                  <a:pt x="1316809" y="1713139"/>
                  <a:pt x="1350373" y="1693091"/>
                </a:cubicBezTo>
                <a:cubicBezTo>
                  <a:pt x="1383937" y="1673043"/>
                  <a:pt x="1455783" y="1685652"/>
                  <a:pt x="1515836" y="1683838"/>
                </a:cubicBezTo>
                <a:cubicBezTo>
                  <a:pt x="1575889" y="1682024"/>
                  <a:pt x="1673406" y="1684565"/>
                  <a:pt x="1710690" y="1682206"/>
                </a:cubicBezTo>
                <a:cubicBezTo>
                  <a:pt x="1747974" y="1679847"/>
                  <a:pt x="1827893" y="1680209"/>
                  <a:pt x="1860187" y="1679846"/>
                </a:cubicBezTo>
                <a:cubicBezTo>
                  <a:pt x="1904577" y="1681600"/>
                  <a:pt x="1949450" y="1671259"/>
                  <a:pt x="1993356" y="1659708"/>
                </a:cubicBezTo>
                <a:cubicBezTo>
                  <a:pt x="2037262" y="1648157"/>
                  <a:pt x="2054799" y="1621759"/>
                  <a:pt x="2123621" y="1610541"/>
                </a:cubicBezTo>
                <a:cubicBezTo>
                  <a:pt x="2192443" y="1599323"/>
                  <a:pt x="2341215" y="1618130"/>
                  <a:pt x="2406287" y="1592398"/>
                </a:cubicBezTo>
                <a:cubicBezTo>
                  <a:pt x="2471359" y="1566666"/>
                  <a:pt x="2457813" y="1539240"/>
                  <a:pt x="2514056" y="1456146"/>
                </a:cubicBezTo>
                <a:cubicBezTo>
                  <a:pt x="2652862" y="1383264"/>
                  <a:pt x="2717891" y="1446349"/>
                  <a:pt x="2793274" y="1416413"/>
                </a:cubicBezTo>
                <a:cubicBezTo>
                  <a:pt x="2868658" y="1386477"/>
                  <a:pt x="2896053" y="1307949"/>
                  <a:pt x="2966357" y="1276531"/>
                </a:cubicBezTo>
                <a:cubicBezTo>
                  <a:pt x="3036661" y="1245113"/>
                  <a:pt x="3171553" y="1232262"/>
                  <a:pt x="3215096" y="1227908"/>
                </a:cubicBezTo>
                <a:cubicBezTo>
                  <a:pt x="3267347" y="1201782"/>
                  <a:pt x="3289784" y="1129332"/>
                  <a:pt x="3328670" y="1093651"/>
                </a:cubicBezTo>
                <a:cubicBezTo>
                  <a:pt x="3367556" y="1057970"/>
                  <a:pt x="3412732" y="1073090"/>
                  <a:pt x="3448413" y="1013823"/>
                </a:cubicBezTo>
                <a:cubicBezTo>
                  <a:pt x="3484094" y="954556"/>
                  <a:pt x="3511671" y="811106"/>
                  <a:pt x="3542756" y="738051"/>
                </a:cubicBezTo>
                <a:cubicBezTo>
                  <a:pt x="3573841" y="664996"/>
                  <a:pt x="3592830" y="624718"/>
                  <a:pt x="3634921" y="575491"/>
                </a:cubicBezTo>
                <a:cubicBezTo>
                  <a:pt x="3677012" y="526264"/>
                  <a:pt x="3757930" y="499775"/>
                  <a:pt x="3795304" y="442686"/>
                </a:cubicBezTo>
                <a:cubicBezTo>
                  <a:pt x="3832678" y="385597"/>
                  <a:pt x="3826873" y="306735"/>
                  <a:pt x="3859167" y="232954"/>
                </a:cubicBezTo>
                <a:cubicBezTo>
                  <a:pt x="3891461" y="159173"/>
                  <a:pt x="3966871" y="398"/>
                  <a:pt x="3989070" y="0"/>
                </a:cubicBezTo>
                <a:lnTo>
                  <a:pt x="6477544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9DF92A7-EB4D-44E7-87B1-9FA521A7EC81}"/>
              </a:ext>
            </a:extLst>
          </p:cNvPr>
          <p:cNvGrpSpPr/>
          <p:nvPr/>
        </p:nvGrpSpPr>
        <p:grpSpPr>
          <a:xfrm>
            <a:off x="3544445" y="5635968"/>
            <a:ext cx="372247" cy="372247"/>
            <a:chOff x="9701170" y="4285997"/>
            <a:chExt cx="372247" cy="372247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3EFB339-7FB5-4ECE-A5A4-7690564BFA59}"/>
                </a:ext>
              </a:extLst>
            </p:cNvPr>
            <p:cNvSpPr/>
            <p:nvPr/>
          </p:nvSpPr>
          <p:spPr>
            <a:xfrm>
              <a:off x="9701170" y="4285997"/>
              <a:ext cx="372247" cy="372247"/>
            </a:xfrm>
            <a:prstGeom prst="ellipse">
              <a:avLst/>
            </a:prstGeom>
            <a:solidFill>
              <a:srgbClr val="00B050">
                <a:alpha val="12000"/>
              </a:srgbClr>
            </a:solidFill>
            <a:ln w="12700">
              <a:solidFill>
                <a:srgbClr val="00B050">
                  <a:alpha val="6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956BA4D-EAB4-47CF-9E1A-0E63C0432FE6}"/>
                </a:ext>
              </a:extLst>
            </p:cNvPr>
            <p:cNvSpPr/>
            <p:nvPr/>
          </p:nvSpPr>
          <p:spPr>
            <a:xfrm>
              <a:off x="9833285" y="4418112"/>
              <a:ext cx="138496" cy="138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9FE2605-CC80-4AF5-ACEF-0405A71A0D4D}"/>
              </a:ext>
            </a:extLst>
          </p:cNvPr>
          <p:cNvGrpSpPr/>
          <p:nvPr/>
        </p:nvGrpSpPr>
        <p:grpSpPr>
          <a:xfrm>
            <a:off x="6246105" y="3373860"/>
            <a:ext cx="372247" cy="372247"/>
            <a:chOff x="9701170" y="4285997"/>
            <a:chExt cx="372247" cy="372247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C092D86-7E35-41E0-B1CC-E22B49BB8F0E}"/>
                </a:ext>
              </a:extLst>
            </p:cNvPr>
            <p:cNvSpPr/>
            <p:nvPr/>
          </p:nvSpPr>
          <p:spPr>
            <a:xfrm>
              <a:off x="9701170" y="4285997"/>
              <a:ext cx="372247" cy="372247"/>
            </a:xfrm>
            <a:prstGeom prst="ellipse">
              <a:avLst/>
            </a:prstGeom>
            <a:solidFill>
              <a:srgbClr val="00B050">
                <a:alpha val="12000"/>
              </a:srgbClr>
            </a:solidFill>
            <a:ln w="12700">
              <a:solidFill>
                <a:srgbClr val="00B050">
                  <a:alpha val="6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50CE75B-20AE-42A1-B184-86AEF0400091}"/>
                </a:ext>
              </a:extLst>
            </p:cNvPr>
            <p:cNvSpPr/>
            <p:nvPr/>
          </p:nvSpPr>
          <p:spPr>
            <a:xfrm>
              <a:off x="9833285" y="4418112"/>
              <a:ext cx="138496" cy="138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85394AA4-89FA-41D1-9E6B-17E7C56CE4EC}"/>
              </a:ext>
            </a:extLst>
          </p:cNvPr>
          <p:cNvSpPr txBox="1"/>
          <p:nvPr/>
        </p:nvSpPr>
        <p:spPr>
          <a:xfrm>
            <a:off x="3879875" y="5587341"/>
            <a:ext cx="21804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</a:rPr>
              <a:t>大量请求突然进入，系统需要预热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EA16086-F8FC-4592-BF38-9E838B686708}"/>
              </a:ext>
            </a:extLst>
          </p:cNvPr>
          <p:cNvGrpSpPr/>
          <p:nvPr/>
        </p:nvGrpSpPr>
        <p:grpSpPr>
          <a:xfrm>
            <a:off x="1959429" y="3027518"/>
            <a:ext cx="431074" cy="3026934"/>
            <a:chOff x="1959429" y="3027518"/>
            <a:chExt cx="431074" cy="3026934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AF5602B-17E4-438A-B665-7A0BA898FEF2}"/>
                </a:ext>
              </a:extLst>
            </p:cNvPr>
            <p:cNvCxnSpPr/>
            <p:nvPr/>
          </p:nvCxnSpPr>
          <p:spPr>
            <a:xfrm flipV="1">
              <a:off x="2390503" y="3135086"/>
              <a:ext cx="0" cy="2769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5E2FF9D-2F97-43B8-9A47-8B094B12B158}"/>
                </a:ext>
              </a:extLst>
            </p:cNvPr>
            <p:cNvSpPr txBox="1"/>
            <p:nvPr/>
          </p:nvSpPr>
          <p:spPr>
            <a:xfrm>
              <a:off x="1959429" y="5777453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0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3ECF2F-2942-4E42-A995-C600C724C7AF}"/>
                </a:ext>
              </a:extLst>
            </p:cNvPr>
            <p:cNvSpPr txBox="1"/>
            <p:nvPr/>
          </p:nvSpPr>
          <p:spPr>
            <a:xfrm>
              <a:off x="1959429" y="5313210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238BFDB-0C44-4DD0-B6B7-4CF0425D4683}"/>
                </a:ext>
              </a:extLst>
            </p:cNvPr>
            <p:cNvSpPr txBox="1"/>
            <p:nvPr/>
          </p:nvSpPr>
          <p:spPr>
            <a:xfrm>
              <a:off x="1959429" y="4845321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4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0320491-D32C-4C45-87AF-6EF5E403FF83}"/>
                </a:ext>
              </a:extLst>
            </p:cNvPr>
            <p:cNvSpPr txBox="1"/>
            <p:nvPr/>
          </p:nvSpPr>
          <p:spPr>
            <a:xfrm>
              <a:off x="1959429" y="4381248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6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8D2BDA5-6C06-451C-BDBC-209D79CF5651}"/>
                </a:ext>
              </a:extLst>
            </p:cNvPr>
            <p:cNvSpPr txBox="1"/>
            <p:nvPr/>
          </p:nvSpPr>
          <p:spPr>
            <a:xfrm>
              <a:off x="1959429" y="3913359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B702651-245C-4C71-AF01-545AF27E21F2}"/>
                </a:ext>
              </a:extLst>
            </p:cNvPr>
            <p:cNvSpPr txBox="1"/>
            <p:nvPr/>
          </p:nvSpPr>
          <p:spPr>
            <a:xfrm>
              <a:off x="1959429" y="3445470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B4AF1BD-296B-412D-8A9E-D9F635B0A4AD}"/>
                </a:ext>
              </a:extLst>
            </p:cNvPr>
            <p:cNvSpPr txBox="1"/>
            <p:nvPr/>
          </p:nvSpPr>
          <p:spPr>
            <a:xfrm>
              <a:off x="1965387" y="3027518"/>
              <a:ext cx="42511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QPS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E3C7CE5B-F0E1-4543-A2DB-C01E75758C81}"/>
              </a:ext>
            </a:extLst>
          </p:cNvPr>
          <p:cNvSpPr txBox="1"/>
          <p:nvPr/>
        </p:nvSpPr>
        <p:spPr>
          <a:xfrm>
            <a:off x="6609689" y="3638402"/>
            <a:ext cx="24497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warm up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时间结束，系统</a:t>
            </a: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QPS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达到顶峰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713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-warm up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需求：给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/order/{orderId}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这个资源设置限流，最大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，利用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warm up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效果，预热时长为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秒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031834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初识</a:t>
            </a:r>
            <a:r>
              <a:rPr lang="en-US" altLang="zh-CN" dirty="0"/>
              <a:t>Sentinel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雪崩问题及解决方案</a:t>
            </a:r>
            <a:endParaRPr lang="en-US" altLang="zh-CN" dirty="0"/>
          </a:p>
          <a:p>
            <a:r>
              <a:rPr lang="zh-CN" altLang="en-US"/>
              <a:t>服务保护技术对比</a:t>
            </a:r>
            <a:endParaRPr lang="en-US" altLang="zh-CN" dirty="0"/>
          </a:p>
          <a:p>
            <a:r>
              <a:rPr lang="en-US" altLang="zh-CN" dirty="0"/>
              <a:t>Sentinel</a:t>
            </a:r>
            <a:r>
              <a:rPr lang="zh-CN" altLang="en-US"/>
              <a:t>介绍和安装</a:t>
            </a:r>
            <a:endParaRPr lang="en-US" altLang="zh-CN" dirty="0"/>
          </a:p>
          <a:p>
            <a:r>
              <a:rPr lang="zh-CN" altLang="en-US"/>
              <a:t>微服务整合</a:t>
            </a:r>
            <a:r>
              <a:rPr lang="en-US" altLang="zh-CN" dirty="0"/>
              <a:t>Sentinel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41692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</a:t>
            </a:r>
            <a:r>
              <a:rPr lang="zh-CN" altLang="en-US"/>
              <a:t>排队等待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2096458"/>
          </a:xfrm>
        </p:spPr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当请求超过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阈值时，快速失败和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warm up 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会拒绝新的请求并抛出异常。而排队等待则是让所有请求进入一个队列中，然后按照阈值允许的时间间隔依次执行。后来的请求必须等待前面执行完成，如果请求预期的等待时间超出最大时长，则会被拒绝。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例如：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 = 5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，意味着每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200ms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处理一个队列中的请求；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timeout = 2000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，意味着预期等待超过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2000ms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的请求会被拒绝并抛出异常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A6AC00-10D6-44DB-8B37-3673BE81431A}"/>
              </a:ext>
            </a:extLst>
          </p:cNvPr>
          <p:cNvCxnSpPr/>
          <p:nvPr/>
        </p:nvCxnSpPr>
        <p:spPr>
          <a:xfrm>
            <a:off x="1233996" y="4621910"/>
            <a:ext cx="900195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1D9DA68-86D3-4771-9844-607FB26C3FA2}"/>
              </a:ext>
            </a:extLst>
          </p:cNvPr>
          <p:cNvSpPr txBox="1"/>
          <p:nvPr/>
        </p:nvSpPr>
        <p:spPr>
          <a:xfrm>
            <a:off x="9677947" y="4745440"/>
            <a:ext cx="1116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预期等待时间线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BA8928-26C1-4D16-B49C-16AD3B99EE87}"/>
              </a:ext>
            </a:extLst>
          </p:cNvPr>
          <p:cNvSpPr txBox="1"/>
          <p:nvPr/>
        </p:nvSpPr>
        <p:spPr>
          <a:xfrm>
            <a:off x="1002202" y="4162924"/>
            <a:ext cx="439544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CF84B43-ECCB-43ED-9241-CE787A3E720A}"/>
              </a:ext>
            </a:extLst>
          </p:cNvPr>
          <p:cNvSpPr txBox="1"/>
          <p:nvPr/>
        </p:nvSpPr>
        <p:spPr>
          <a:xfrm>
            <a:off x="1526939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200ms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616424-AFC3-4AB4-A24E-EF5A59AC9077}"/>
              </a:ext>
            </a:extLst>
          </p:cNvPr>
          <p:cNvSpPr txBox="1"/>
          <p:nvPr/>
        </p:nvSpPr>
        <p:spPr>
          <a:xfrm>
            <a:off x="2140331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400ms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B058EE-C29B-4E04-9164-28B2CB93CF36}"/>
              </a:ext>
            </a:extLst>
          </p:cNvPr>
          <p:cNvSpPr txBox="1"/>
          <p:nvPr/>
        </p:nvSpPr>
        <p:spPr>
          <a:xfrm>
            <a:off x="2763117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600ms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3A23142-B160-46F7-A515-03C1140148F1}"/>
              </a:ext>
            </a:extLst>
          </p:cNvPr>
          <p:cNvSpPr txBox="1"/>
          <p:nvPr/>
        </p:nvSpPr>
        <p:spPr>
          <a:xfrm>
            <a:off x="3381880" y="4162924"/>
            <a:ext cx="609462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800ms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076D4F-A3A0-4395-9644-52AE7FA86310}"/>
              </a:ext>
            </a:extLst>
          </p:cNvPr>
          <p:cNvSpPr txBox="1"/>
          <p:nvPr/>
        </p:nvSpPr>
        <p:spPr>
          <a:xfrm>
            <a:off x="3953836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1000ms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1C3C27A-8CD4-4A63-8941-41A2F834F423}"/>
              </a:ext>
            </a:extLst>
          </p:cNvPr>
          <p:cNvSpPr txBox="1"/>
          <p:nvPr/>
        </p:nvSpPr>
        <p:spPr>
          <a:xfrm>
            <a:off x="4572599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1200ms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8366FF-EA06-4D08-8F20-E62D46B8C183}"/>
              </a:ext>
            </a:extLst>
          </p:cNvPr>
          <p:cNvSpPr txBox="1"/>
          <p:nvPr/>
        </p:nvSpPr>
        <p:spPr>
          <a:xfrm>
            <a:off x="5185991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1400ms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858C7C-35B9-44C3-BDC4-E69A2E346D8A}"/>
              </a:ext>
            </a:extLst>
          </p:cNvPr>
          <p:cNvSpPr txBox="1"/>
          <p:nvPr/>
        </p:nvSpPr>
        <p:spPr>
          <a:xfrm>
            <a:off x="5794015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1600ms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0027AF-4629-4B7C-98D7-A41182A27F82}"/>
              </a:ext>
            </a:extLst>
          </p:cNvPr>
          <p:cNvSpPr txBox="1"/>
          <p:nvPr/>
        </p:nvSpPr>
        <p:spPr>
          <a:xfrm>
            <a:off x="6407408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1800ms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8AF700B-4C7E-4C5C-B973-F500C94AF0AD}"/>
              </a:ext>
            </a:extLst>
          </p:cNvPr>
          <p:cNvSpPr txBox="1"/>
          <p:nvPr/>
        </p:nvSpPr>
        <p:spPr>
          <a:xfrm>
            <a:off x="7020800" y="4162924"/>
            <a:ext cx="69442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70C0"/>
                </a:solidFill>
                <a:latin typeface="+mn-lt"/>
                <a:ea typeface="+mn-ea"/>
              </a:rPr>
              <a:t>2000ms</a:t>
            </a:r>
            <a:endParaRPr lang="zh-CN" altLang="en-US" sz="11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8695098-9530-4729-BCA7-5647A132FA61}"/>
              </a:ext>
            </a:extLst>
          </p:cNvPr>
          <p:cNvSpPr/>
          <p:nvPr/>
        </p:nvSpPr>
        <p:spPr>
          <a:xfrm>
            <a:off x="9281698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D8383AE6-34C7-422C-A356-66407C63E214}"/>
              </a:ext>
            </a:extLst>
          </p:cNvPr>
          <p:cNvSpPr/>
          <p:nvPr/>
        </p:nvSpPr>
        <p:spPr>
          <a:xfrm>
            <a:off x="9788348" y="3559719"/>
            <a:ext cx="526641" cy="820133"/>
          </a:xfrm>
          <a:prstGeom prst="downArrow">
            <a:avLst>
              <a:gd name="adj1" fmla="val 40282"/>
              <a:gd name="adj2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B9306A4-9502-429D-9335-DCA70D5761D0}"/>
              </a:ext>
            </a:extLst>
          </p:cNvPr>
          <p:cNvSpPr txBox="1"/>
          <p:nvPr/>
        </p:nvSpPr>
        <p:spPr>
          <a:xfrm>
            <a:off x="9565903" y="330923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许多请求到来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7280A71-C172-49B1-93C2-3DA7541016C6}"/>
              </a:ext>
            </a:extLst>
          </p:cNvPr>
          <p:cNvSpPr/>
          <p:nvPr/>
        </p:nvSpPr>
        <p:spPr>
          <a:xfrm>
            <a:off x="9281698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2424AE6-C399-4EEB-ABA7-452D745922EE}"/>
              </a:ext>
            </a:extLst>
          </p:cNvPr>
          <p:cNvSpPr/>
          <p:nvPr/>
        </p:nvSpPr>
        <p:spPr>
          <a:xfrm>
            <a:off x="9284860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63CE0D8-1425-4D00-BF32-AAF0799734BB}"/>
              </a:ext>
            </a:extLst>
          </p:cNvPr>
          <p:cNvSpPr/>
          <p:nvPr/>
        </p:nvSpPr>
        <p:spPr>
          <a:xfrm>
            <a:off x="9281698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6EA97BA-5491-49B1-A389-0EF7CF943242}"/>
              </a:ext>
            </a:extLst>
          </p:cNvPr>
          <p:cNvSpPr/>
          <p:nvPr/>
        </p:nvSpPr>
        <p:spPr>
          <a:xfrm>
            <a:off x="9281697" y="4451123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BB591F7-8AD0-48EC-8CAC-261255829703}"/>
              </a:ext>
            </a:extLst>
          </p:cNvPr>
          <p:cNvSpPr/>
          <p:nvPr/>
        </p:nvSpPr>
        <p:spPr>
          <a:xfrm>
            <a:off x="9281697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90A89AC-B55D-4158-9D4E-52CD8FB2D7F5}"/>
              </a:ext>
            </a:extLst>
          </p:cNvPr>
          <p:cNvSpPr/>
          <p:nvPr/>
        </p:nvSpPr>
        <p:spPr>
          <a:xfrm>
            <a:off x="9278534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1A2393C-B54C-4437-B594-28BA02E12D9F}"/>
              </a:ext>
            </a:extLst>
          </p:cNvPr>
          <p:cNvSpPr/>
          <p:nvPr/>
        </p:nvSpPr>
        <p:spPr>
          <a:xfrm>
            <a:off x="9264862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8FFB8DF5-62C6-41AF-8CED-6C9B51871647}"/>
              </a:ext>
            </a:extLst>
          </p:cNvPr>
          <p:cNvSpPr/>
          <p:nvPr/>
        </p:nvSpPr>
        <p:spPr>
          <a:xfrm>
            <a:off x="9288715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6E8A434-F99A-457C-BA2F-4C9801B858F5}"/>
              </a:ext>
            </a:extLst>
          </p:cNvPr>
          <p:cNvSpPr/>
          <p:nvPr/>
        </p:nvSpPr>
        <p:spPr>
          <a:xfrm>
            <a:off x="9278534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B7A1E36-9C62-4DE8-A3CE-23FB5C49D588}"/>
              </a:ext>
            </a:extLst>
          </p:cNvPr>
          <p:cNvSpPr/>
          <p:nvPr/>
        </p:nvSpPr>
        <p:spPr>
          <a:xfrm>
            <a:off x="9290100" y="4457950"/>
            <a:ext cx="327919" cy="32791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2C883F5-4C29-43DC-A2D5-AE30BBAC7817}"/>
              </a:ext>
            </a:extLst>
          </p:cNvPr>
          <p:cNvSpPr/>
          <p:nvPr/>
        </p:nvSpPr>
        <p:spPr>
          <a:xfrm>
            <a:off x="9278533" y="3869752"/>
            <a:ext cx="327919" cy="32791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0398B7F-34BF-44BA-9B37-4ADBB7CF22AA}"/>
              </a:ext>
            </a:extLst>
          </p:cNvPr>
          <p:cNvSpPr txBox="1"/>
          <p:nvPr/>
        </p:nvSpPr>
        <p:spPr>
          <a:xfrm>
            <a:off x="9616634" y="5170886"/>
            <a:ext cx="12490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B26"/>
                </a:solidFill>
                <a:latin typeface="+mn-lt"/>
                <a:ea typeface="+mn-ea"/>
              </a:rPr>
              <a:t>预期等待时长超过</a:t>
            </a:r>
            <a:endParaRPr lang="en-US" altLang="zh-CN" sz="1050">
              <a:solidFill>
                <a:srgbClr val="AD2B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B26"/>
                </a:solidFill>
                <a:latin typeface="+mn-lt"/>
                <a:ea typeface="+mn-ea"/>
              </a:rPr>
              <a:t>2000ms</a:t>
            </a:r>
            <a:r>
              <a:rPr lang="zh-CN" altLang="en-US" sz="1050">
                <a:solidFill>
                  <a:srgbClr val="AD2B26"/>
                </a:solidFill>
                <a:latin typeface="+mn-lt"/>
                <a:ea typeface="+mn-ea"/>
              </a:rPr>
              <a:t>，被拒绝</a:t>
            </a:r>
            <a:endParaRPr lang="zh-CN" altLang="en-US" sz="1050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pic>
        <p:nvPicPr>
          <p:cNvPr id="52" name="图片 3" descr="03">
            <a:extLst>
              <a:ext uri="{FF2B5EF4-FFF2-40B4-BE49-F238E27FC236}">
                <a16:creationId xmlns:a16="http://schemas.microsoft.com/office/drawing/2014/main" id="{3CAFA553-DC3C-4141-B81F-9029B3D64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24" y="5233795"/>
            <a:ext cx="5094086" cy="1369746"/>
          </a:xfrm>
          <a:prstGeom prst="rect">
            <a:avLst/>
          </a:prstGeom>
          <a:noFill/>
          <a:ln w="9525">
            <a:solidFill>
              <a:srgbClr val="A6A6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05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67357 -2.59259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62305 -2.59259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57331 -2.59259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52305 -2.59259E-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59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47122 0.00115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68" y="4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42201 -2.59259E-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37266 -2.59259E-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33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31979 -2.59259E-6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0.27083 -0.0009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-4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500"/>
                            </p:stCondLst>
                            <p:childTnLst>
                              <p:par>
                                <p:cTn id="1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22096 0.0009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500"/>
                            </p:stCondLst>
                            <p:childTnLst>
                              <p:par>
                                <p:cTn id="1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0.17096 -2.59259E-6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0.25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7" grpId="1" animBg="1"/>
      <p:bldP spid="37" grpId="2" animBg="1"/>
      <p:bldP spid="38" grpId="0" animBg="1"/>
      <p:bldP spid="39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流控效果</a:t>
            </a:r>
            <a:r>
              <a:rPr lang="en-US" altLang="zh-CN"/>
              <a:t>-</a:t>
            </a:r>
            <a:r>
              <a:rPr lang="zh-CN" altLang="en-US"/>
              <a:t>排队等待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需求：给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/order/{orderId}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这个资源设置限流，最大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，利用排队的流控效果，超时时长设置为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5s</a:t>
            </a:r>
          </a:p>
        </p:txBody>
      </p:sp>
    </p:spTree>
    <p:extLst>
      <p:ext uri="{BB962C8B-B14F-4D97-AF65-F5344CB8AC3E}">
        <p14:creationId xmlns:p14="http://schemas.microsoft.com/office/powerpoint/2010/main" val="249103052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3DF9CB-5292-49BA-AB0F-606AA9AF6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流控效果有哪些？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快速失败：</a:t>
            </a:r>
            <a:r>
              <a:rPr lang="en-US" altLang="zh-CN" sz="1600"/>
              <a:t>QPS</a:t>
            </a:r>
            <a:r>
              <a:rPr lang="zh-CN" altLang="en-US" sz="1600"/>
              <a:t>超过阈值时，拒绝新的请求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warm up</a:t>
            </a:r>
            <a:r>
              <a:rPr lang="zh-CN" altLang="en-US" sz="1600"/>
              <a:t>：</a:t>
            </a:r>
            <a:r>
              <a:rPr lang="en-US" altLang="zh-CN" sz="1600"/>
              <a:t> QPS</a:t>
            </a:r>
            <a:r>
              <a:rPr lang="zh-CN" altLang="en-US" sz="1600"/>
              <a:t>超过阈值时，拒绝新的请求；</a:t>
            </a:r>
            <a:r>
              <a:rPr lang="en-US" altLang="zh-CN" sz="1600"/>
              <a:t>QPS</a:t>
            </a:r>
            <a:r>
              <a:rPr lang="zh-CN" altLang="en-US" sz="1600"/>
              <a:t>阈值是逐渐提升的，可以避免冷启动时高并发导致服务宕机。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排队等待：请求会进入队列，按照阈值允许的时间间隔依次执行请求；如果请求预期等待时长大于超时时间，直接拒绝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46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热点参数限流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040756"/>
          </a:xfrm>
        </p:spPr>
        <p:txBody>
          <a:bodyPr/>
          <a:lstStyle/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之前的限流是统计访问某个资源的所有请求，判断是否超过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阈值。而热点参数限流是分别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统计</a:t>
            </a:r>
            <a:r>
              <a:rPr lang="zh-CN" altLang="en-US">
                <a:solidFill>
                  <a:srgbClr val="AD2B26"/>
                </a:solidFill>
                <a:latin typeface="-apple-system"/>
              </a:rPr>
              <a:t>参数值相同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的请求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，判断是否超过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QPS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阈值。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配置示例：</a:t>
            </a:r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endParaRPr lang="en-US" altLang="zh-CN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代表的含义是：对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hot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这个资源的</a:t>
            </a:r>
            <a:r>
              <a:rPr lang="en-US" altLang="zh-CN">
                <a:solidFill>
                  <a:srgbClr val="AD2B26"/>
                </a:solidFill>
                <a:latin typeface="-apple-system"/>
              </a:rPr>
              <a:t>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号参数（第一个参数）做统计，每</a:t>
            </a:r>
            <a:r>
              <a:rPr lang="en-US" altLang="zh-CN">
                <a:solidFill>
                  <a:srgbClr val="AD2B26"/>
                </a:solidFill>
                <a:latin typeface="-apple-system"/>
              </a:rPr>
              <a:t>1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秒</a:t>
            </a:r>
            <a:r>
              <a:rPr lang="zh-CN" altLang="en-US" b="1">
                <a:solidFill>
                  <a:srgbClr val="24292E"/>
                </a:solidFill>
                <a:latin typeface="-apple-system"/>
              </a:rPr>
              <a:t>相同参数值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的请求数不能超过</a:t>
            </a:r>
            <a:r>
              <a:rPr lang="en-US" altLang="zh-CN">
                <a:solidFill>
                  <a:srgbClr val="AD2B26"/>
                </a:solidFill>
                <a:latin typeface="-apple-system"/>
              </a:rPr>
              <a:t>5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A82F86-B026-4C39-89D8-CB2F49CD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83" y="4427194"/>
            <a:ext cx="5328556" cy="1634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6939FA26-76DA-4041-B7D2-91411C6411C2}"/>
              </a:ext>
            </a:extLst>
          </p:cNvPr>
          <p:cNvGrpSpPr/>
          <p:nvPr/>
        </p:nvGrpSpPr>
        <p:grpSpPr>
          <a:xfrm>
            <a:off x="1909190" y="3689354"/>
            <a:ext cx="2370240" cy="253916"/>
            <a:chOff x="1003274" y="6277921"/>
            <a:chExt cx="2370240" cy="253916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B23E3BA-F46A-4A8A-8B15-51FF1338C65C}"/>
                </a:ext>
              </a:extLst>
            </p:cNvPr>
            <p:cNvCxnSpPr/>
            <p:nvPr/>
          </p:nvCxnSpPr>
          <p:spPr>
            <a:xfrm>
              <a:off x="1669001" y="6404879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A26C6C4-6455-4E92-92A2-8A534A23F686}"/>
                </a:ext>
              </a:extLst>
            </p:cNvPr>
            <p:cNvSpPr txBox="1"/>
            <p:nvPr/>
          </p:nvSpPr>
          <p:spPr>
            <a:xfrm>
              <a:off x="1003274" y="6277921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37A805D-566F-4D2E-90F7-7D67B5446E4F}"/>
              </a:ext>
            </a:extLst>
          </p:cNvPr>
          <p:cNvSpPr/>
          <p:nvPr/>
        </p:nvSpPr>
        <p:spPr>
          <a:xfrm>
            <a:off x="4744834" y="2350424"/>
            <a:ext cx="1775534" cy="171081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/goods/{id}</a:t>
            </a:r>
            <a:endParaRPr lang="zh-CN" altLang="en-US" sz="1400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48F39D64-DC96-4291-A7C3-FBCC2F5B2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096840"/>
              </p:ext>
            </p:extLst>
          </p:nvPr>
        </p:nvGraphicFramePr>
        <p:xfrm>
          <a:off x="8094264" y="2613070"/>
          <a:ext cx="1856420" cy="11892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28210">
                  <a:extLst>
                    <a:ext uri="{9D8B030D-6E8A-4147-A177-3AD203B41FA5}">
                      <a16:colId xmlns:a16="http://schemas.microsoft.com/office/drawing/2014/main" val="2806411490"/>
                    </a:ext>
                  </a:extLst>
                </a:gridCol>
                <a:gridCol w="928210">
                  <a:extLst>
                    <a:ext uri="{9D8B030D-6E8A-4147-A177-3AD203B41FA5}">
                      <a16:colId xmlns:a16="http://schemas.microsoft.com/office/drawing/2014/main" val="274034326"/>
                    </a:ext>
                  </a:extLst>
                </a:gridCol>
              </a:tblGrid>
              <a:tr h="3964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参数值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QPS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779497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 = 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152756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 = 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317308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C5CC94B1-DB96-48C4-BD24-C2CB8B7C3231}"/>
              </a:ext>
            </a:extLst>
          </p:cNvPr>
          <p:cNvSpPr/>
          <p:nvPr/>
        </p:nvSpPr>
        <p:spPr>
          <a:xfrm>
            <a:off x="7005761" y="2900323"/>
            <a:ext cx="430696" cy="611011"/>
          </a:xfrm>
          <a:prstGeom prst="rightArrow">
            <a:avLst/>
          </a:prstGeom>
          <a:gradFill flip="none" rotWithShape="1">
            <a:gsLst>
              <a:gs pos="0">
                <a:srgbClr val="608383"/>
              </a:gs>
              <a:gs pos="70000">
                <a:srgbClr val="4C5252"/>
              </a:gs>
            </a:gsLst>
            <a:lin ang="5400000" scaled="1"/>
            <a:tileRect/>
          </a:gradFill>
          <a:ln>
            <a:solidFill>
              <a:srgbClr val="4C52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0338EEE-7840-4194-A76C-F91A7446FD99}"/>
              </a:ext>
            </a:extLst>
          </p:cNvPr>
          <p:cNvGrpSpPr/>
          <p:nvPr/>
        </p:nvGrpSpPr>
        <p:grpSpPr>
          <a:xfrm>
            <a:off x="1909190" y="2661968"/>
            <a:ext cx="2370240" cy="253916"/>
            <a:chOff x="1003274" y="6112445"/>
            <a:chExt cx="2370240" cy="253916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DA9D5EE5-393E-4CB0-8BBE-AC972E412D08}"/>
                </a:ext>
              </a:extLst>
            </p:cNvPr>
            <p:cNvCxnSpPr/>
            <p:nvPr/>
          </p:nvCxnSpPr>
          <p:spPr>
            <a:xfrm>
              <a:off x="1669001" y="6239404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70BD759-08E4-4D1C-9E1B-6AFF3439C07C}"/>
                </a:ext>
              </a:extLst>
            </p:cNvPr>
            <p:cNvSpPr txBox="1"/>
            <p:nvPr/>
          </p:nvSpPr>
          <p:spPr>
            <a:xfrm>
              <a:off x="1003274" y="6112445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830386-7A73-4147-B57A-BAF81829DA61}"/>
              </a:ext>
            </a:extLst>
          </p:cNvPr>
          <p:cNvGrpSpPr/>
          <p:nvPr/>
        </p:nvGrpSpPr>
        <p:grpSpPr>
          <a:xfrm>
            <a:off x="1909190" y="3004430"/>
            <a:ext cx="2370240" cy="253916"/>
            <a:chOff x="1003274" y="6112445"/>
            <a:chExt cx="2370240" cy="253916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9225922-F7B1-41F8-9E80-534EB17FFBE3}"/>
                </a:ext>
              </a:extLst>
            </p:cNvPr>
            <p:cNvCxnSpPr/>
            <p:nvPr/>
          </p:nvCxnSpPr>
          <p:spPr>
            <a:xfrm>
              <a:off x="1669001" y="6239404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30EBAD-F3D9-4DEA-B321-E5E1803B84DF}"/>
                </a:ext>
              </a:extLst>
            </p:cNvPr>
            <p:cNvSpPr txBox="1"/>
            <p:nvPr/>
          </p:nvSpPr>
          <p:spPr>
            <a:xfrm>
              <a:off x="1003274" y="6112445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FA7C2B9-1C2F-4065-9767-B10227783045}"/>
              </a:ext>
            </a:extLst>
          </p:cNvPr>
          <p:cNvGrpSpPr/>
          <p:nvPr/>
        </p:nvGrpSpPr>
        <p:grpSpPr>
          <a:xfrm>
            <a:off x="1909190" y="3346892"/>
            <a:ext cx="2370240" cy="253916"/>
            <a:chOff x="1003274" y="6112445"/>
            <a:chExt cx="2370240" cy="253916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35FDC3B-618C-4E4D-AEB8-A5B9B0941B4E}"/>
                </a:ext>
              </a:extLst>
            </p:cNvPr>
            <p:cNvCxnSpPr/>
            <p:nvPr/>
          </p:nvCxnSpPr>
          <p:spPr>
            <a:xfrm>
              <a:off x="1669001" y="6239404"/>
              <a:ext cx="1704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45AD8BD-4425-4A18-A961-0C547EC49078}"/>
                </a:ext>
              </a:extLst>
            </p:cNvPr>
            <p:cNvSpPr txBox="1"/>
            <p:nvPr/>
          </p:nvSpPr>
          <p:spPr>
            <a:xfrm>
              <a:off x="1003274" y="6112445"/>
              <a:ext cx="6655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 = 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347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热点参数限流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-apple-system"/>
              </a:rPr>
              <a:t>在热点参数限流的高级选项中，可以对部分参数设置例外配置：</a:t>
            </a:r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r>
              <a:rPr lang="zh-CN" altLang="en-US">
                <a:solidFill>
                  <a:schemeClr val="tx1"/>
                </a:solidFill>
                <a:latin typeface="-apple-system"/>
              </a:rPr>
              <a:t>结合上一个配置，这里的含义是对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号的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long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类型参数限流，每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秒相同参数的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QPS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不能超过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5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，有两个例外：</a:t>
            </a:r>
            <a:endParaRPr lang="en-US" altLang="zh-CN">
              <a:solidFill>
                <a:schemeClr val="tx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-apple-system"/>
              </a:rPr>
              <a:t>如果参数值是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100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，则每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秒允许的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QPS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-apple-system"/>
              </a:rPr>
              <a:t>如果参数值是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101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，则每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秒允许的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QPS</a:t>
            </a:r>
            <a:r>
              <a:rPr lang="zh-CN" altLang="en-US">
                <a:solidFill>
                  <a:schemeClr val="tx1"/>
                </a:solidFill>
                <a:latin typeface="-apple-system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-apple-system"/>
              </a:rPr>
              <a:t>15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E0677A-9801-4872-A4AB-EF33570A5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05" y="2063795"/>
            <a:ext cx="6591871" cy="28577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5982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57801F-FC6F-46E1-A52B-D5FD4F095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热点参数限流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8C9AEA-871F-4DB0-A0F1-E60867205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1"/>
            <a:ext cx="9214230" cy="1685720"/>
          </a:xfrm>
        </p:spPr>
        <p:txBody>
          <a:bodyPr/>
          <a:lstStyle/>
          <a:p>
            <a:r>
              <a:rPr lang="zh-CN" altLang="en-US"/>
              <a:t>给</a:t>
            </a:r>
            <a:r>
              <a:rPr lang="en-US" altLang="zh-CN"/>
              <a:t>/order/{orderId}</a:t>
            </a:r>
            <a:r>
              <a:rPr lang="zh-CN" altLang="en-US"/>
              <a:t>这个资源添加热点参数限流，规则如下：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默认的热点参数规则是每</a:t>
            </a:r>
            <a:r>
              <a:rPr lang="en-US" altLang="zh-CN"/>
              <a:t>1</a:t>
            </a:r>
            <a:r>
              <a:rPr lang="zh-CN" altLang="en-US"/>
              <a:t>秒请求量不超过</a:t>
            </a:r>
            <a:r>
              <a:rPr lang="en-US" altLang="zh-CN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给</a:t>
            </a:r>
            <a:r>
              <a:rPr lang="en-US" altLang="zh-CN"/>
              <a:t>102</a:t>
            </a:r>
            <a:r>
              <a:rPr lang="zh-CN" altLang="en-US"/>
              <a:t>这个参数设置例外：每</a:t>
            </a:r>
            <a:r>
              <a:rPr lang="en-US" altLang="zh-CN"/>
              <a:t>1</a:t>
            </a:r>
            <a:r>
              <a:rPr lang="zh-CN" altLang="en-US"/>
              <a:t>秒请求量不超过</a:t>
            </a:r>
            <a:r>
              <a:rPr lang="en-US" altLang="zh-CN"/>
              <a:t>4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给</a:t>
            </a:r>
            <a:r>
              <a:rPr lang="en-US" altLang="zh-CN"/>
              <a:t>103</a:t>
            </a:r>
            <a:r>
              <a:rPr lang="zh-CN" altLang="en-US"/>
              <a:t>这个参数设置例外：每</a:t>
            </a:r>
            <a:r>
              <a:rPr lang="en-US" altLang="zh-CN"/>
              <a:t>1</a:t>
            </a:r>
            <a:r>
              <a:rPr lang="zh-CN" altLang="en-US"/>
              <a:t>秒请求量不超过</a:t>
            </a:r>
            <a:r>
              <a:rPr lang="en-US" altLang="zh-CN"/>
              <a:t>10</a:t>
            </a:r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1475C61-7C85-4DFD-B6F1-08C4265EDF7F}"/>
              </a:ext>
            </a:extLst>
          </p:cNvPr>
          <p:cNvGrpSpPr/>
          <p:nvPr/>
        </p:nvGrpSpPr>
        <p:grpSpPr>
          <a:xfrm>
            <a:off x="2299356" y="4698370"/>
            <a:ext cx="5647999" cy="938951"/>
            <a:chOff x="2299356" y="4698370"/>
            <a:chExt cx="5647999" cy="938951"/>
          </a:xfrm>
        </p:grpSpPr>
        <p:sp>
          <p:nvSpPr>
            <p:cNvPr id="4" name="三角形 5">
              <a:extLst>
                <a:ext uri="{FF2B5EF4-FFF2-40B4-BE49-F238E27FC236}">
                  <a16:creationId xmlns:a16="http://schemas.microsoft.com/office/drawing/2014/main" id="{68CEB517-94A5-4E09-8F7F-4E33A079497C}"/>
                </a:ext>
              </a:extLst>
            </p:cNvPr>
            <p:cNvSpPr/>
            <p:nvPr/>
          </p:nvSpPr>
          <p:spPr>
            <a:xfrm rot="2651319">
              <a:off x="2305971" y="5054241"/>
              <a:ext cx="145648" cy="7810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B8B6F1-451F-43DE-8FF4-F30B1FA077FD}"/>
                </a:ext>
              </a:extLst>
            </p:cNvPr>
            <p:cNvSpPr/>
            <p:nvPr/>
          </p:nvSpPr>
          <p:spPr>
            <a:xfrm>
              <a:off x="2399284" y="4698370"/>
              <a:ext cx="5548071" cy="938951"/>
            </a:xfrm>
            <a:prstGeom prst="rect">
              <a:avLst/>
            </a:prstGeom>
            <a:noFill/>
            <a:ln w="9525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solidFill>
                    <a:schemeClr val="tx1"/>
                  </a:solidFill>
                </a:rPr>
                <a:t>热点参数限流对默认的</a:t>
              </a:r>
              <a:r>
                <a:rPr kumimoji="1" lang="en-US" altLang="zh-CN" sz="1400">
                  <a:solidFill>
                    <a:schemeClr val="tx1"/>
                  </a:solidFill>
                </a:rPr>
                <a:t>SpringMVC</a:t>
              </a:r>
              <a:r>
                <a:rPr kumimoji="1" lang="zh-CN" altLang="en-US" sz="1400">
                  <a:solidFill>
                    <a:schemeClr val="tx1"/>
                  </a:solidFill>
                </a:rPr>
                <a:t>资源无效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C7045C-2160-4F89-8211-445D98EE253D}"/>
                </a:ext>
              </a:extLst>
            </p:cNvPr>
            <p:cNvSpPr/>
            <p:nvPr/>
          </p:nvSpPr>
          <p:spPr>
            <a:xfrm>
              <a:off x="2299356" y="4770840"/>
              <a:ext cx="656908" cy="300942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注意</a:t>
              </a:r>
              <a:endPara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697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隔离和降级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FeignClient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</a:p>
          <a:p>
            <a:r>
              <a:rPr lang="zh-CN" altLang="en-US"/>
              <a:t>线程隔离（舱壁模式）</a:t>
            </a:r>
            <a:endParaRPr lang="en-US" altLang="zh-CN"/>
          </a:p>
          <a:p>
            <a:r>
              <a:rPr lang="zh-CN" altLang="en-US"/>
              <a:t>熔断降级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44324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隔离和降级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893214"/>
          </a:xfrm>
        </p:spPr>
        <p:txBody>
          <a:bodyPr/>
          <a:lstStyle/>
          <a:p>
            <a:r>
              <a:rPr lang="zh-CN" altLang="en-US"/>
              <a:t>虽然限流可以尽量避免因高并发而引起的服务故障，但服务还会因为其它原因而故障。而要将这些故障控制在一定范围，避免雪崩，就要靠线程隔离（舱壁模式）和熔断降级手段了。</a:t>
            </a:r>
            <a:endParaRPr lang="en-US" altLang="zh-CN"/>
          </a:p>
          <a:p>
            <a:r>
              <a:rPr lang="zh-CN" altLang="en-US"/>
              <a:t>不管是线程隔离还是熔断降级，都是对</a:t>
            </a:r>
            <a:r>
              <a:rPr lang="zh-CN" altLang="en-US">
                <a:solidFill>
                  <a:srgbClr val="AD2B26"/>
                </a:solidFill>
              </a:rPr>
              <a:t>客户端（调用方）</a:t>
            </a:r>
            <a:r>
              <a:rPr lang="zh-CN" altLang="en-US"/>
              <a:t>的保护。</a:t>
            </a:r>
            <a:endParaRPr lang="en-US" altLang="zh-CN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8F274BB-BC44-4A13-9D8F-30EA0EFCD374}"/>
              </a:ext>
            </a:extLst>
          </p:cNvPr>
          <p:cNvSpPr/>
          <p:nvPr/>
        </p:nvSpPr>
        <p:spPr>
          <a:xfrm>
            <a:off x="1555108" y="4056858"/>
            <a:ext cx="1069524" cy="117861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5739470-A681-4742-961C-A3A673482F75}"/>
              </a:ext>
            </a:extLst>
          </p:cNvPr>
          <p:cNvSpPr/>
          <p:nvPr/>
        </p:nvSpPr>
        <p:spPr>
          <a:xfrm>
            <a:off x="4045970" y="3098000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D021C24-4105-4BD3-98CB-E54ACABC87EE}"/>
              </a:ext>
            </a:extLst>
          </p:cNvPr>
          <p:cNvSpPr/>
          <p:nvPr/>
        </p:nvSpPr>
        <p:spPr>
          <a:xfrm>
            <a:off x="4045969" y="5222421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DBC2771-2BE7-4BD0-927B-1AED0FA59E59}"/>
              </a:ext>
            </a:extLst>
          </p:cNvPr>
          <p:cNvSpPr/>
          <p:nvPr/>
        </p:nvSpPr>
        <p:spPr>
          <a:xfrm>
            <a:off x="4045969" y="5233795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42FB0D-F1B2-4AB8-92E6-36862D10F07C}"/>
              </a:ext>
            </a:extLst>
          </p:cNvPr>
          <p:cNvSpPr/>
          <p:nvPr/>
        </p:nvSpPr>
        <p:spPr>
          <a:xfrm>
            <a:off x="1713950" y="4236203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/>
              <a:t>1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/>
              <a:t>:10</a:t>
            </a:r>
            <a:endParaRPr lang="zh-CN" altLang="en-US" sz="10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1E0E13D-1C02-4DA8-AB98-429FD10913FF}"/>
              </a:ext>
            </a:extLst>
          </p:cNvPr>
          <p:cNvSpPr/>
          <p:nvPr/>
        </p:nvSpPr>
        <p:spPr>
          <a:xfrm>
            <a:off x="1713950" y="4709340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/>
              <a:t>2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/>
              <a:t>:10</a:t>
            </a:r>
            <a:endParaRPr lang="zh-CN" altLang="en-US" sz="100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380C2F7-5A6A-4149-A0E4-83F027A7DBF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91174" y="4439403"/>
            <a:ext cx="822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C391894-427E-4D81-8D37-07808E056B41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2465790" y="3579450"/>
            <a:ext cx="1580180" cy="8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FA3E4CD-8CB9-45C3-B215-10D704B2BED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91174" y="4912540"/>
            <a:ext cx="822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1B068-2807-4DD5-A97B-7292D75EA506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2465790" y="4912540"/>
            <a:ext cx="1580179" cy="799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AD6994C-DF1C-4CDD-9715-D6D3DF3A6EEB}"/>
              </a:ext>
            </a:extLst>
          </p:cNvPr>
          <p:cNvSpPr/>
          <p:nvPr/>
        </p:nvSpPr>
        <p:spPr>
          <a:xfrm>
            <a:off x="7120047" y="4200615"/>
            <a:ext cx="851046" cy="7662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7D9A8D1-460A-4BCD-9EF4-4C64BFE75600}"/>
              </a:ext>
            </a:extLst>
          </p:cNvPr>
          <p:cNvSpPr/>
          <p:nvPr/>
        </p:nvSpPr>
        <p:spPr>
          <a:xfrm>
            <a:off x="9682819" y="3073879"/>
            <a:ext cx="851045" cy="7662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21EBB08-176B-432E-88D4-26795A558AFA}"/>
              </a:ext>
            </a:extLst>
          </p:cNvPr>
          <p:cNvSpPr/>
          <p:nvPr/>
        </p:nvSpPr>
        <p:spPr>
          <a:xfrm>
            <a:off x="9682821" y="420305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DB1E56A-02F5-4C5F-AC8E-CDAC40E9ACB1}"/>
              </a:ext>
            </a:extLst>
          </p:cNvPr>
          <p:cNvSpPr/>
          <p:nvPr/>
        </p:nvSpPr>
        <p:spPr>
          <a:xfrm>
            <a:off x="9682819" y="531252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7F46EB0-04DB-4ACA-B54C-AB25EDA2FA66}"/>
              </a:ext>
            </a:extLst>
          </p:cNvPr>
          <p:cNvCxnSpPr>
            <a:cxnSpLocks/>
          </p:cNvCxnSpPr>
          <p:nvPr/>
        </p:nvCxnSpPr>
        <p:spPr>
          <a:xfrm>
            <a:off x="6857173" y="4284534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C4D9801-99B5-4268-A1D0-F9E3CBBC6DB0}"/>
              </a:ext>
            </a:extLst>
          </p:cNvPr>
          <p:cNvCxnSpPr>
            <a:cxnSpLocks/>
          </p:cNvCxnSpPr>
          <p:nvPr/>
        </p:nvCxnSpPr>
        <p:spPr>
          <a:xfrm>
            <a:off x="7983132" y="4284534"/>
            <a:ext cx="1703412" cy="11530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33FF192-D4F0-4AE8-BE9D-A915A1C3E27E}"/>
              </a:ext>
            </a:extLst>
          </p:cNvPr>
          <p:cNvCxnSpPr>
            <a:cxnSpLocks/>
          </p:cNvCxnSpPr>
          <p:nvPr/>
        </p:nvCxnSpPr>
        <p:spPr>
          <a:xfrm>
            <a:off x="6857173" y="4375974"/>
            <a:ext cx="113820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7C4C05A-00AD-41BC-9D7E-01865362F0EC}"/>
              </a:ext>
            </a:extLst>
          </p:cNvPr>
          <p:cNvCxnSpPr>
            <a:cxnSpLocks/>
          </p:cNvCxnSpPr>
          <p:nvPr/>
        </p:nvCxnSpPr>
        <p:spPr>
          <a:xfrm>
            <a:off x="7987572" y="4375244"/>
            <a:ext cx="1703183" cy="11693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38AF5A5-C957-41F8-AE0A-FFC32D0E312E}"/>
              </a:ext>
            </a:extLst>
          </p:cNvPr>
          <p:cNvSpPr/>
          <p:nvPr/>
        </p:nvSpPr>
        <p:spPr>
          <a:xfrm>
            <a:off x="9682820" y="5312522"/>
            <a:ext cx="851046" cy="761329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68FA948-0104-4791-978E-4281E6E0E131}"/>
              </a:ext>
            </a:extLst>
          </p:cNvPr>
          <p:cNvCxnSpPr>
            <a:cxnSpLocks/>
          </p:cNvCxnSpPr>
          <p:nvPr/>
        </p:nvCxnSpPr>
        <p:spPr>
          <a:xfrm>
            <a:off x="6856114" y="4467173"/>
            <a:ext cx="113903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1A58CF8-AEB5-4A8A-921B-12524E5A3794}"/>
              </a:ext>
            </a:extLst>
          </p:cNvPr>
          <p:cNvCxnSpPr>
            <a:cxnSpLocks/>
          </p:cNvCxnSpPr>
          <p:nvPr/>
        </p:nvCxnSpPr>
        <p:spPr>
          <a:xfrm>
            <a:off x="7971093" y="4467173"/>
            <a:ext cx="1715451" cy="11707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77F795A-1425-40C9-85EC-15AE8A165A2B}"/>
              </a:ext>
            </a:extLst>
          </p:cNvPr>
          <p:cNvCxnSpPr>
            <a:cxnSpLocks/>
          </p:cNvCxnSpPr>
          <p:nvPr/>
        </p:nvCxnSpPr>
        <p:spPr>
          <a:xfrm>
            <a:off x="6857171" y="4608271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2890183-9093-429C-9386-9B205A1D804F}"/>
              </a:ext>
            </a:extLst>
          </p:cNvPr>
          <p:cNvCxnSpPr>
            <a:cxnSpLocks/>
          </p:cNvCxnSpPr>
          <p:nvPr/>
        </p:nvCxnSpPr>
        <p:spPr>
          <a:xfrm>
            <a:off x="6857171" y="4747002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8DA0092-8A00-4366-80FF-88AA842949D7}"/>
              </a:ext>
            </a:extLst>
          </p:cNvPr>
          <p:cNvCxnSpPr>
            <a:cxnSpLocks/>
          </p:cNvCxnSpPr>
          <p:nvPr/>
        </p:nvCxnSpPr>
        <p:spPr>
          <a:xfrm>
            <a:off x="6856114" y="4868689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A5E0FCE-BC8B-4A60-BD19-56CF230457CA}"/>
              </a:ext>
            </a:extLst>
          </p:cNvPr>
          <p:cNvSpPr/>
          <p:nvPr/>
        </p:nvSpPr>
        <p:spPr>
          <a:xfrm>
            <a:off x="7994317" y="4053512"/>
            <a:ext cx="321307" cy="105409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熔断</a:t>
            </a:r>
          </a:p>
        </p:txBody>
      </p:sp>
    </p:spTree>
    <p:extLst>
      <p:ext uri="{BB962C8B-B14F-4D97-AF65-F5344CB8AC3E}">
        <p14:creationId xmlns:p14="http://schemas.microsoft.com/office/powerpoint/2010/main" val="186022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SpringCloud</a:t>
            </a:r>
            <a:r>
              <a:rPr lang="zh-CN" altLang="en-US"/>
              <a:t>中，微服务调用都是通过</a:t>
            </a:r>
            <a:r>
              <a:rPr lang="en-US" altLang="zh-CN"/>
              <a:t>Feign</a:t>
            </a:r>
            <a:r>
              <a:rPr lang="zh-CN" altLang="en-US"/>
              <a:t>来实现的，因此做客户端保护必须整合</a:t>
            </a:r>
            <a:r>
              <a:rPr lang="en-US" altLang="zh-CN"/>
              <a:t>Feign</a:t>
            </a:r>
            <a:r>
              <a:rPr lang="zh-CN" altLang="en-US"/>
              <a:t>和</a:t>
            </a:r>
            <a:r>
              <a:rPr lang="en-US" altLang="zh-CN"/>
              <a:t>Sentinel</a:t>
            </a:r>
            <a:r>
              <a:rPr lang="zh-CN" altLang="en-US"/>
              <a:t>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OrderService</a:t>
            </a:r>
            <a:r>
              <a:rPr lang="zh-CN" altLang="en-US"/>
              <a:t>的</a:t>
            </a:r>
            <a:r>
              <a:rPr lang="en-US" altLang="zh-CN"/>
              <a:t>application.yml</a:t>
            </a:r>
            <a:r>
              <a:rPr lang="zh-CN" altLang="en-US"/>
              <a:t>文件，开启</a:t>
            </a:r>
            <a:r>
              <a:rPr lang="en-US" altLang="zh-CN"/>
              <a:t>Feign</a:t>
            </a:r>
            <a:r>
              <a:rPr lang="zh-CN" altLang="en-US"/>
              <a:t>的</a:t>
            </a:r>
            <a:r>
              <a:rPr lang="en-US" altLang="zh-CN"/>
              <a:t>Sentinel</a:t>
            </a:r>
            <a:r>
              <a:rPr lang="zh-CN" altLang="en-US"/>
              <a:t>功能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给</a:t>
            </a:r>
            <a:r>
              <a:rPr lang="en-US" altLang="zh-CN"/>
              <a:t>FeignClient</a:t>
            </a:r>
            <a:r>
              <a:rPr lang="zh-CN" altLang="en-US"/>
              <a:t>编写失败后的降级逻辑</a:t>
            </a:r>
            <a:endParaRPr lang="en-US" altLang="zh-CN"/>
          </a:p>
          <a:p>
            <a:pPr marL="900000" lvl="1" indent="-342900">
              <a:buFont typeface="+mj-ea"/>
              <a:buAutoNum type="circleNumDbPlain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方式一：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FallbackClass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，无法对远程调用的异常做处理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>
              <a:buFont typeface="+mj-ea"/>
              <a:buAutoNum type="circleNumDbPlain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方式二：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，可以对远程调用的异常做处理，我们选择这种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73418A-4C2E-4A65-8E08-66FE5DA8F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218" y="2499186"/>
            <a:ext cx="6660573" cy="69249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feign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enabled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true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开启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Feign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功能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89021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400" b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步骤一：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feing-api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项目中定义类，实现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17C1D8-4BF3-46D9-8AA6-E4D20BDE2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3017"/>
            <a:ext cx="8669361" cy="3539430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@Slf4j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UserClientFallbackFactory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FallbackFactory&lt;UserClient&gt;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 create(Throwable throwable)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UserClient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接口实现类，实现其中的方法，编写失败降级的处理逻辑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 findById(Long id)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记录异常信息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查询用户失败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throwable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根据业务需求返回默认的数据，这里是空用户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390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FF8B0A1-8B37-4488-87A0-3B7C415B8E29}"/>
              </a:ext>
            </a:extLst>
          </p:cNvPr>
          <p:cNvSpPr/>
          <p:nvPr/>
        </p:nvSpPr>
        <p:spPr>
          <a:xfrm>
            <a:off x="4968318" y="3846668"/>
            <a:ext cx="1069525" cy="9629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9D2DB7B-09A8-4532-A4CA-6A4D94404969}"/>
              </a:ext>
            </a:extLst>
          </p:cNvPr>
          <p:cNvSpPr/>
          <p:nvPr/>
        </p:nvSpPr>
        <p:spPr>
          <a:xfrm>
            <a:off x="7974151" y="2398325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FB95A12-9FC8-4050-B23A-89A3EE7085E9}"/>
              </a:ext>
            </a:extLst>
          </p:cNvPr>
          <p:cNvSpPr/>
          <p:nvPr/>
        </p:nvSpPr>
        <p:spPr>
          <a:xfrm>
            <a:off x="7974152" y="3844440"/>
            <a:ext cx="1069525" cy="9567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16C74112-4D8B-4B0E-8E20-5C214DC52855}"/>
              </a:ext>
            </a:extLst>
          </p:cNvPr>
          <p:cNvSpPr/>
          <p:nvPr/>
        </p:nvSpPr>
        <p:spPr>
          <a:xfrm>
            <a:off x="7974150" y="5195378"/>
            <a:ext cx="1069525" cy="9567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D98FE29-133D-4691-BC9A-F7AC792A4EEF}"/>
              </a:ext>
            </a:extLst>
          </p:cNvPr>
          <p:cNvCxnSpPr>
            <a:cxnSpLocks/>
          </p:cNvCxnSpPr>
          <p:nvPr/>
        </p:nvCxnSpPr>
        <p:spPr>
          <a:xfrm>
            <a:off x="4592320" y="4003274"/>
            <a:ext cx="14437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1514A96-B43D-4E5B-AE5F-5057DFAFC84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036078" y="2879775"/>
            <a:ext cx="1938073" cy="11215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09FB069-0E52-40B5-9248-CFBAD98D3577}"/>
              </a:ext>
            </a:extLst>
          </p:cNvPr>
          <p:cNvCxnSpPr>
            <a:cxnSpLocks/>
          </p:cNvCxnSpPr>
          <p:nvPr/>
        </p:nvCxnSpPr>
        <p:spPr>
          <a:xfrm>
            <a:off x="4592320" y="4094714"/>
            <a:ext cx="14437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1DB5384-27B8-479A-A198-8DF318DACD21}"/>
              </a:ext>
            </a:extLst>
          </p:cNvPr>
          <p:cNvCxnSpPr>
            <a:cxnSpLocks/>
          </p:cNvCxnSpPr>
          <p:nvPr/>
        </p:nvCxnSpPr>
        <p:spPr>
          <a:xfrm>
            <a:off x="6036078" y="4094479"/>
            <a:ext cx="1959842" cy="13614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D0D8E3AA-290A-4225-87CB-56FE4EA08852}"/>
              </a:ext>
            </a:extLst>
          </p:cNvPr>
          <p:cNvSpPr/>
          <p:nvPr/>
        </p:nvSpPr>
        <p:spPr>
          <a:xfrm>
            <a:off x="7974151" y="5200172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B5C68DA-0C55-4272-AF03-94938D121BA7}"/>
              </a:ext>
            </a:extLst>
          </p:cNvPr>
          <p:cNvCxnSpPr>
            <a:cxnSpLocks/>
          </p:cNvCxnSpPr>
          <p:nvPr/>
        </p:nvCxnSpPr>
        <p:spPr>
          <a:xfrm flipV="1">
            <a:off x="4582161" y="4092447"/>
            <a:ext cx="1455627" cy="1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7628C3D-800C-4E23-B77D-B94D80B64E17}"/>
              </a:ext>
            </a:extLst>
          </p:cNvPr>
          <p:cNvCxnSpPr>
            <a:cxnSpLocks/>
          </p:cNvCxnSpPr>
          <p:nvPr/>
        </p:nvCxnSpPr>
        <p:spPr>
          <a:xfrm>
            <a:off x="6022074" y="4082809"/>
            <a:ext cx="1963686" cy="1362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926F1DA-B888-485D-ABEC-2E13361C7D9C}"/>
              </a:ext>
            </a:extLst>
          </p:cNvPr>
          <p:cNvCxnSpPr>
            <a:cxnSpLocks/>
          </p:cNvCxnSpPr>
          <p:nvPr/>
        </p:nvCxnSpPr>
        <p:spPr>
          <a:xfrm>
            <a:off x="4591261" y="4185913"/>
            <a:ext cx="14448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871324A-753E-4DC5-B81C-BFD1F611D443}"/>
              </a:ext>
            </a:extLst>
          </p:cNvPr>
          <p:cNvCxnSpPr>
            <a:cxnSpLocks/>
          </p:cNvCxnSpPr>
          <p:nvPr/>
        </p:nvCxnSpPr>
        <p:spPr>
          <a:xfrm>
            <a:off x="6036078" y="4179173"/>
            <a:ext cx="1932464" cy="13582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8558C13-93A8-4E81-8CA1-7FB55A176DA6}"/>
              </a:ext>
            </a:extLst>
          </p:cNvPr>
          <p:cNvCxnSpPr>
            <a:cxnSpLocks/>
          </p:cNvCxnSpPr>
          <p:nvPr/>
        </p:nvCxnSpPr>
        <p:spPr>
          <a:xfrm>
            <a:off x="4582161" y="4684147"/>
            <a:ext cx="1464078" cy="2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59AEEF6-6100-48BD-A9F6-814093403ABD}"/>
              </a:ext>
            </a:extLst>
          </p:cNvPr>
          <p:cNvCxnSpPr>
            <a:cxnSpLocks/>
          </p:cNvCxnSpPr>
          <p:nvPr/>
        </p:nvCxnSpPr>
        <p:spPr>
          <a:xfrm>
            <a:off x="6057458" y="4672522"/>
            <a:ext cx="1925088" cy="13365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14125F54-8E0E-47B4-A0F8-EC6E1C602F9E}"/>
              </a:ext>
            </a:extLst>
          </p:cNvPr>
          <p:cNvSpPr txBox="1"/>
          <p:nvPr/>
        </p:nvSpPr>
        <p:spPr>
          <a:xfrm>
            <a:off x="4560076" y="418567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FF0000"/>
                </a:solidFill>
                <a:latin typeface="+mn-lt"/>
                <a:ea typeface="+mn-ea"/>
              </a:rPr>
              <a:t>...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5C8BDF0B-54AE-4571-A902-0880598F3024}"/>
              </a:ext>
            </a:extLst>
          </p:cNvPr>
          <p:cNvSpPr/>
          <p:nvPr/>
        </p:nvSpPr>
        <p:spPr>
          <a:xfrm>
            <a:off x="4966553" y="3846668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5491375-26B5-4D98-B8EC-43A4916DCEFD}"/>
              </a:ext>
            </a:extLst>
          </p:cNvPr>
          <p:cNvSpPr txBox="1"/>
          <p:nvPr/>
        </p:nvSpPr>
        <p:spPr>
          <a:xfrm>
            <a:off x="4567078" y="4317904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FF0000"/>
                </a:solidFill>
                <a:latin typeface="+mn-lt"/>
                <a:ea typeface="+mn-ea"/>
              </a:rPr>
              <a:t>...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11091D9-BD78-4870-98CA-628B2EB8648C}"/>
              </a:ext>
            </a:extLst>
          </p:cNvPr>
          <p:cNvSpPr txBox="1"/>
          <p:nvPr/>
        </p:nvSpPr>
        <p:spPr>
          <a:xfrm>
            <a:off x="4854085" y="4953081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tomcat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资源耗尽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37AC557-B4B3-451D-A28E-3B43A81ECE83}"/>
              </a:ext>
            </a:extLst>
          </p:cNvPr>
          <p:cNvSpPr/>
          <p:nvPr/>
        </p:nvSpPr>
        <p:spPr>
          <a:xfrm>
            <a:off x="7256959" y="4302650"/>
            <a:ext cx="600889" cy="308282"/>
          </a:xfrm>
          <a:prstGeom prst="roundRect">
            <a:avLst/>
          </a:prstGeom>
          <a:solidFill>
            <a:srgbClr val="FF0000">
              <a:alpha val="39000"/>
            </a:srgbClr>
          </a:solidFill>
          <a:ln>
            <a:solidFill>
              <a:srgbClr val="AD2B26">
                <a:alpha val="58000"/>
              </a:srgb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B343C416-A223-4153-932F-333D6D88525F}"/>
              </a:ext>
            </a:extLst>
          </p:cNvPr>
          <p:cNvSpPr/>
          <p:nvPr/>
        </p:nvSpPr>
        <p:spPr>
          <a:xfrm>
            <a:off x="8775986" y="3996601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CAF69535-F4E7-43C2-963D-F47049AA2C00}"/>
              </a:ext>
            </a:extLst>
          </p:cNvPr>
          <p:cNvSpPr/>
          <p:nvPr/>
        </p:nvSpPr>
        <p:spPr>
          <a:xfrm>
            <a:off x="8775986" y="4571135"/>
            <a:ext cx="600889" cy="3063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A39B310-E46B-48C2-922B-003D9D00DAAA}"/>
              </a:ext>
            </a:extLst>
          </p:cNvPr>
          <p:cNvSpPr/>
          <p:nvPr/>
        </p:nvSpPr>
        <p:spPr>
          <a:xfrm>
            <a:off x="8775986" y="5143708"/>
            <a:ext cx="600889" cy="306321"/>
          </a:xfrm>
          <a:prstGeom prst="roundRect">
            <a:avLst/>
          </a:prstGeom>
          <a:solidFill>
            <a:srgbClr val="FF0000">
              <a:alpha val="39000"/>
            </a:srgbClr>
          </a:solidFill>
          <a:ln>
            <a:solidFill>
              <a:srgbClr val="AD2B26">
                <a:alpha val="58000"/>
              </a:srgb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05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ACF08333-1C16-4F8D-8757-A58A50F70D1F}"/>
              </a:ext>
            </a:extLst>
          </p:cNvPr>
          <p:cNvSpPr/>
          <p:nvPr/>
        </p:nvSpPr>
        <p:spPr>
          <a:xfrm>
            <a:off x="3836113" y="3113785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F2B1708C-68D1-4D70-9C51-8ED7086586EB}"/>
              </a:ext>
            </a:extLst>
          </p:cNvPr>
          <p:cNvSpPr/>
          <p:nvPr/>
        </p:nvSpPr>
        <p:spPr>
          <a:xfrm>
            <a:off x="8775986" y="3422067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8D473868-85A0-4894-A7A8-93EE041BB152}"/>
              </a:ext>
            </a:extLst>
          </p:cNvPr>
          <p:cNvSpPr/>
          <p:nvPr/>
        </p:nvSpPr>
        <p:spPr>
          <a:xfrm>
            <a:off x="7256959" y="4876340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0785013F-8791-4B07-BD1C-F0EC29476200}"/>
              </a:ext>
            </a:extLst>
          </p:cNvPr>
          <p:cNvSpPr/>
          <p:nvPr/>
        </p:nvSpPr>
        <p:spPr>
          <a:xfrm>
            <a:off x="3836112" y="2532906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4277E016-1242-43B0-AFFE-6EEF88634779}"/>
              </a:ext>
            </a:extLst>
          </p:cNvPr>
          <p:cNvSpPr/>
          <p:nvPr/>
        </p:nvSpPr>
        <p:spPr>
          <a:xfrm>
            <a:off x="5595383" y="2862783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7F395C04-05EB-484A-9F10-F37D9CDFB356}"/>
              </a:ext>
            </a:extLst>
          </p:cNvPr>
          <p:cNvSpPr/>
          <p:nvPr/>
        </p:nvSpPr>
        <p:spPr>
          <a:xfrm>
            <a:off x="7256959" y="3728960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EE63DFEC-E47C-4C4B-AB2C-CCED42426324}"/>
              </a:ext>
            </a:extLst>
          </p:cNvPr>
          <p:cNvSpPr/>
          <p:nvPr/>
        </p:nvSpPr>
        <p:spPr>
          <a:xfrm>
            <a:off x="3836113" y="5535891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58BB5D2A-9996-44BB-8684-5A6FCEA31A7E}"/>
              </a:ext>
            </a:extLst>
          </p:cNvPr>
          <p:cNvSpPr/>
          <p:nvPr/>
        </p:nvSpPr>
        <p:spPr>
          <a:xfrm>
            <a:off x="5595384" y="3426703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DDA73464-9E2D-4E5A-A4D0-CD3B4AAE6FEA}"/>
              </a:ext>
            </a:extLst>
          </p:cNvPr>
          <p:cNvSpPr/>
          <p:nvPr/>
        </p:nvSpPr>
        <p:spPr>
          <a:xfrm>
            <a:off x="5595384" y="4021328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2269A8AD-47B3-4768-93E7-75D73387C537}"/>
              </a:ext>
            </a:extLst>
          </p:cNvPr>
          <p:cNvSpPr/>
          <p:nvPr/>
        </p:nvSpPr>
        <p:spPr>
          <a:xfrm>
            <a:off x="5595384" y="4615953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05B2C748-ACF6-4F45-B669-7418A36E0292}"/>
              </a:ext>
            </a:extLst>
          </p:cNvPr>
          <p:cNvSpPr/>
          <p:nvPr/>
        </p:nvSpPr>
        <p:spPr>
          <a:xfrm>
            <a:off x="5595384" y="5210577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06D75F61-BB54-47A7-9C4C-89D382833D32}"/>
              </a:ext>
            </a:extLst>
          </p:cNvPr>
          <p:cNvSpPr/>
          <p:nvPr/>
        </p:nvSpPr>
        <p:spPr>
          <a:xfrm>
            <a:off x="3836114" y="3734985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38A557DD-7127-4542-B6EA-69521D963137}"/>
              </a:ext>
            </a:extLst>
          </p:cNvPr>
          <p:cNvSpPr/>
          <p:nvPr/>
        </p:nvSpPr>
        <p:spPr>
          <a:xfrm>
            <a:off x="3836114" y="4335287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BEA01B94-DCD3-4ECB-BD7D-EA86B6D4250D}"/>
              </a:ext>
            </a:extLst>
          </p:cNvPr>
          <p:cNvSpPr/>
          <p:nvPr/>
        </p:nvSpPr>
        <p:spPr>
          <a:xfrm>
            <a:off x="3836114" y="4935589"/>
            <a:ext cx="600889" cy="308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accent3">
                    <a:lumMod val="50000"/>
                  </a:schemeClr>
                </a:solidFill>
              </a:rPr>
              <a:t>服务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64EA6BA8-2BAF-4C41-B36A-DD895A933A35}"/>
              </a:ext>
            </a:extLst>
          </p:cNvPr>
          <p:cNvCxnSpPr>
            <a:stCxn id="81" idx="3"/>
            <a:endCxn id="84" idx="1"/>
          </p:cNvCxnSpPr>
          <p:nvPr/>
        </p:nvCxnSpPr>
        <p:spPr>
          <a:xfrm>
            <a:off x="7857848" y="4456791"/>
            <a:ext cx="918138" cy="840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056D4669-A45A-4B45-A3CE-1A8137EBB40A}"/>
              </a:ext>
            </a:extLst>
          </p:cNvPr>
          <p:cNvCxnSpPr>
            <a:cxnSpLocks/>
            <a:stCxn id="93" idx="3"/>
            <a:endCxn id="119" idx="1"/>
          </p:cNvCxnSpPr>
          <p:nvPr/>
        </p:nvCxnSpPr>
        <p:spPr>
          <a:xfrm>
            <a:off x="6196273" y="4175469"/>
            <a:ext cx="1060685" cy="854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2A5029E9-525A-4E1E-B66C-D945697758D3}"/>
              </a:ext>
            </a:extLst>
          </p:cNvPr>
          <p:cNvCxnSpPr>
            <a:cxnSpLocks/>
            <a:stCxn id="92" idx="3"/>
            <a:endCxn id="119" idx="1"/>
          </p:cNvCxnSpPr>
          <p:nvPr/>
        </p:nvCxnSpPr>
        <p:spPr>
          <a:xfrm>
            <a:off x="6196273" y="3580844"/>
            <a:ext cx="1060685" cy="144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7C6E42F-AB56-417F-951A-00B8B1CE1AAD}"/>
              </a:ext>
            </a:extLst>
          </p:cNvPr>
          <p:cNvCxnSpPr>
            <a:stCxn id="94" idx="3"/>
            <a:endCxn id="81" idx="1"/>
          </p:cNvCxnSpPr>
          <p:nvPr/>
        </p:nvCxnSpPr>
        <p:spPr>
          <a:xfrm flipV="1">
            <a:off x="6196273" y="4456791"/>
            <a:ext cx="1060686" cy="313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71356C4-F099-4AEF-A9DF-E4119459B5B2}"/>
              </a:ext>
            </a:extLst>
          </p:cNvPr>
          <p:cNvSpPr/>
          <p:nvPr/>
        </p:nvSpPr>
        <p:spPr>
          <a:xfrm>
            <a:off x="5595384" y="3422067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F4D50836-2567-4032-9ED9-1B6569BC5AE8}"/>
              </a:ext>
            </a:extLst>
          </p:cNvPr>
          <p:cNvSpPr/>
          <p:nvPr/>
        </p:nvSpPr>
        <p:spPr>
          <a:xfrm>
            <a:off x="5595384" y="402044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C0432B32-086B-4DA9-9E05-AEE85B1D379B}"/>
              </a:ext>
            </a:extLst>
          </p:cNvPr>
          <p:cNvSpPr/>
          <p:nvPr/>
        </p:nvSpPr>
        <p:spPr>
          <a:xfrm>
            <a:off x="5595384" y="461093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CE7E292-7E64-42E9-BC1C-9F308BD6B52B}"/>
              </a:ext>
            </a:extLst>
          </p:cNvPr>
          <p:cNvCxnSpPr>
            <a:cxnSpLocks/>
            <a:stCxn id="88" idx="3"/>
            <a:endCxn id="103" idx="1"/>
          </p:cNvCxnSpPr>
          <p:nvPr/>
        </p:nvCxnSpPr>
        <p:spPr>
          <a:xfrm>
            <a:off x="4437001" y="2687047"/>
            <a:ext cx="1158383" cy="888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B82507AE-8C72-4902-BAA8-0BD3BCB03ADD}"/>
              </a:ext>
            </a:extLst>
          </p:cNvPr>
          <p:cNvCxnSpPr>
            <a:cxnSpLocks/>
            <a:stCxn id="85" idx="3"/>
            <a:endCxn id="105" idx="1"/>
          </p:cNvCxnSpPr>
          <p:nvPr/>
        </p:nvCxnSpPr>
        <p:spPr>
          <a:xfrm>
            <a:off x="4437002" y="3267926"/>
            <a:ext cx="1158382" cy="1496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8D2F94A-C07C-4498-AEB8-39F1BB96125D}"/>
              </a:ext>
            </a:extLst>
          </p:cNvPr>
          <p:cNvCxnSpPr>
            <a:cxnSpLocks/>
            <a:stCxn id="96" idx="3"/>
            <a:endCxn id="121" idx="1"/>
          </p:cNvCxnSpPr>
          <p:nvPr/>
        </p:nvCxnSpPr>
        <p:spPr>
          <a:xfrm flipV="1">
            <a:off x="4437003" y="3016924"/>
            <a:ext cx="1158379" cy="87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6C7047A-313F-41CA-A85B-E04A1DC31B23}"/>
              </a:ext>
            </a:extLst>
          </p:cNvPr>
          <p:cNvCxnSpPr>
            <a:cxnSpLocks/>
            <a:stCxn id="98" idx="3"/>
            <a:endCxn id="104" idx="1"/>
          </p:cNvCxnSpPr>
          <p:nvPr/>
        </p:nvCxnSpPr>
        <p:spPr>
          <a:xfrm flipV="1">
            <a:off x="4437003" y="4173889"/>
            <a:ext cx="1158381" cy="915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14968CB0-43E5-4EBF-9B66-ED9DE145CB13}"/>
              </a:ext>
            </a:extLst>
          </p:cNvPr>
          <p:cNvCxnSpPr>
            <a:cxnSpLocks/>
            <a:stCxn id="91" idx="3"/>
            <a:endCxn id="103" idx="1"/>
          </p:cNvCxnSpPr>
          <p:nvPr/>
        </p:nvCxnSpPr>
        <p:spPr>
          <a:xfrm flipV="1">
            <a:off x="4437002" y="3575514"/>
            <a:ext cx="1158382" cy="2114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68BE3961-835C-475F-BECC-AD0F57EB757C}"/>
              </a:ext>
            </a:extLst>
          </p:cNvPr>
          <p:cNvSpPr/>
          <p:nvPr/>
        </p:nvSpPr>
        <p:spPr>
          <a:xfrm>
            <a:off x="3828978" y="2527576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C2EED085-DDE0-48AF-83AC-9273DE50AF39}"/>
              </a:ext>
            </a:extLst>
          </p:cNvPr>
          <p:cNvSpPr/>
          <p:nvPr/>
        </p:nvSpPr>
        <p:spPr>
          <a:xfrm>
            <a:off x="3828977" y="3117258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0BC7018A-AC36-4556-A690-9E761D848C02}"/>
              </a:ext>
            </a:extLst>
          </p:cNvPr>
          <p:cNvSpPr/>
          <p:nvPr/>
        </p:nvSpPr>
        <p:spPr>
          <a:xfrm>
            <a:off x="3836112" y="372627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29B17DCF-94E4-4F0A-9107-A6E8B7053027}"/>
              </a:ext>
            </a:extLst>
          </p:cNvPr>
          <p:cNvSpPr/>
          <p:nvPr/>
        </p:nvSpPr>
        <p:spPr>
          <a:xfrm>
            <a:off x="3826270" y="4924235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0A5E042A-5C02-4928-BAEA-98374C43090F}"/>
              </a:ext>
            </a:extLst>
          </p:cNvPr>
          <p:cNvSpPr/>
          <p:nvPr/>
        </p:nvSpPr>
        <p:spPr>
          <a:xfrm>
            <a:off x="3836112" y="552347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C499DF86-24C9-4BC3-9B49-23E5E997501F}"/>
              </a:ext>
            </a:extLst>
          </p:cNvPr>
          <p:cNvCxnSpPr>
            <a:cxnSpLocks/>
            <a:stCxn id="87" idx="3"/>
            <a:endCxn id="84" idx="1"/>
          </p:cNvCxnSpPr>
          <p:nvPr/>
        </p:nvCxnSpPr>
        <p:spPr>
          <a:xfrm>
            <a:off x="7857848" y="5030481"/>
            <a:ext cx="918138" cy="266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70EFCAE-1742-4306-9A23-DB7D047C7476}"/>
              </a:ext>
            </a:extLst>
          </p:cNvPr>
          <p:cNvSpPr/>
          <p:nvPr/>
        </p:nvSpPr>
        <p:spPr>
          <a:xfrm>
            <a:off x="7256958" y="4876549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8C52D14-C17E-4D4E-80C1-E59C77C77234}"/>
              </a:ext>
            </a:extLst>
          </p:cNvPr>
          <p:cNvCxnSpPr>
            <a:cxnSpLocks/>
            <a:stCxn id="89" idx="3"/>
            <a:endCxn id="81" idx="1"/>
          </p:cNvCxnSpPr>
          <p:nvPr/>
        </p:nvCxnSpPr>
        <p:spPr>
          <a:xfrm>
            <a:off x="6196272" y="3016924"/>
            <a:ext cx="1060687" cy="1439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E04F285F-EDB8-497C-947B-764A75C1666C}"/>
              </a:ext>
            </a:extLst>
          </p:cNvPr>
          <p:cNvSpPr/>
          <p:nvPr/>
        </p:nvSpPr>
        <p:spPr>
          <a:xfrm>
            <a:off x="5595382" y="2863477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A6094417-1D49-47BE-B322-14A0F0404592}"/>
              </a:ext>
            </a:extLst>
          </p:cNvPr>
          <p:cNvCxnSpPr>
            <a:cxnSpLocks/>
            <a:stCxn id="95" idx="3"/>
            <a:endCxn id="81" idx="1"/>
          </p:cNvCxnSpPr>
          <p:nvPr/>
        </p:nvCxnSpPr>
        <p:spPr>
          <a:xfrm flipV="1">
            <a:off x="6196273" y="4456791"/>
            <a:ext cx="1060686" cy="907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DD29E62-6DE9-4E06-975F-BA4FDA69A1B6}"/>
              </a:ext>
            </a:extLst>
          </p:cNvPr>
          <p:cNvSpPr/>
          <p:nvPr/>
        </p:nvSpPr>
        <p:spPr>
          <a:xfrm>
            <a:off x="5595382" y="5220565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FCA6D62D-FBF2-4F92-8B72-BD2E4D50DE62}"/>
              </a:ext>
            </a:extLst>
          </p:cNvPr>
          <p:cNvCxnSpPr>
            <a:cxnSpLocks/>
            <a:stCxn id="97" idx="3"/>
            <a:endCxn id="123" idx="1"/>
          </p:cNvCxnSpPr>
          <p:nvPr/>
        </p:nvCxnSpPr>
        <p:spPr>
          <a:xfrm>
            <a:off x="4437003" y="4489428"/>
            <a:ext cx="1158379" cy="884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0C57784D-1FDD-4711-A967-2F6F75A18CCC}"/>
              </a:ext>
            </a:extLst>
          </p:cNvPr>
          <p:cNvSpPr/>
          <p:nvPr/>
        </p:nvSpPr>
        <p:spPr>
          <a:xfrm>
            <a:off x="3846963" y="4345442"/>
            <a:ext cx="600889" cy="306893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文本占位符 2">
            <a:extLst>
              <a:ext uri="{FF2B5EF4-FFF2-40B4-BE49-F238E27FC236}">
                <a16:creationId xmlns:a16="http://schemas.microsoft.com/office/drawing/2014/main" id="{F2D30B88-C48D-4E76-A650-331F3E9228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微服务调用链路中的某个服务故障，引起整个链路中的所有微服务都不可用，这就是雪崩。</a:t>
            </a:r>
          </a:p>
        </p:txBody>
      </p:sp>
    </p:spTree>
    <p:extLst>
      <p:ext uri="{BB962C8B-B14F-4D97-AF65-F5344CB8AC3E}">
        <p14:creationId xmlns:p14="http://schemas.microsoft.com/office/powerpoint/2010/main" val="746330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642 0.019209 E" pathEditMode="relative" ptsTypes="">
                                      <p:cBhvr>
                                        <p:cTn id="147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642 -0.019209 L 0 0 E" pathEditMode="relative" ptsTypes="">
                                      <p:cBhvr>
                                        <p:cTn id="149" dur="1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" presetClass="emp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125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221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3" dur="1250" fill="hold"/>
                                        <p:tgtEl>
                                          <p:spTgt spid="81"/>
                                        </p:tgtEl>
                                      </p:cBhvr>
                                      <p:by x="150000" y="150000"/>
                                      <p:from x="177990" y="31035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6548 0.185326 E" pathEditMode="relative" ptsTypes="">
                                      <p:cBhvr>
                                        <p:cTn id="160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48 -0.185326 L 0 0 E" pathEditMode="relative" ptsTypes="">
                                      <p:cBhvr>
                                        <p:cTn id="162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15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016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15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  <p:from x="177990" y="31234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6548 0.05854 E" pathEditMode="relative" ptsTypes="">
                                      <p:cBhvr>
                                        <p:cTn id="17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48 -0.05854 L 0 0 E" pathEditMode="relative" ptsTypes="">
                                      <p:cBhvr>
                                        <p:cTn id="175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7" dur="15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016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9" dur="15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77990" y="31234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6548 -0.055656 E" pathEditMode="relative" ptsTypes="">
                                      <p:cBhvr>
                                        <p:cTn id="190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48 0.055656 L 0 0 E" pathEditMode="relative" ptsTypes="">
                                      <p:cBhvr>
                                        <p:cTn id="19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4" dur="1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6183" y="32016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6" dur="15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  <p:from x="177990" y="31234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1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4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7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0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3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00"/>
                            </p:stCondLst>
                            <p:childTnLst>
                              <p:par>
                                <p:cTn id="375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7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0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3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6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9" dur="2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2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8" grpId="0" animBg="1"/>
      <p:bldP spid="48" grpId="1" animBg="1"/>
      <p:bldP spid="48" grpId="2" animBg="1"/>
      <p:bldP spid="48" grpId="3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63" grpId="0" animBg="1"/>
      <p:bldP spid="63" grpId="1" animBg="1"/>
      <p:bldP spid="63" grpId="2" animBg="1"/>
      <p:bldP spid="63" grpId="3" animBg="1"/>
      <p:bldP spid="63" grpId="4" animBg="1"/>
      <p:bldP spid="75" grpId="0"/>
      <p:bldP spid="75" grpId="1"/>
      <p:bldP spid="76" grpId="0" animBg="1"/>
      <p:bldP spid="76" grpId="1" animBg="1"/>
      <p:bldP spid="76" grpId="2" animBg="1"/>
      <p:bldP spid="76" grpId="3" animBg="1"/>
      <p:bldP spid="76" grpId="4" animBg="1"/>
      <p:bldP spid="109" grpId="0"/>
      <p:bldP spid="109" grpId="1"/>
      <p:bldP spid="110" grpId="0"/>
      <p:bldP spid="110" grpId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9" grpId="0" animBg="1"/>
      <p:bldP spid="119" grpId="1" animBg="1"/>
      <p:bldP spid="121" grpId="0" animBg="1"/>
      <p:bldP spid="121" grpId="1" animBg="1"/>
      <p:bldP spid="123" grpId="0" animBg="1"/>
      <p:bldP spid="123" grpId="1" animBg="1"/>
      <p:bldP spid="125" grpId="0" animBg="1"/>
      <p:bldP spid="12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400" b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步骤二：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feing-api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DefaultFeignConfiguration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类中将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UserClientFallbackFactory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注册为一个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400"/>
          </a:p>
          <a:p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400"/>
          </a:p>
          <a:p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b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步骤三：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feing-api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UserClient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接口中使用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UserClientFallbackFactory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17C1D8-4BF3-46D9-8AA6-E4D20BDE2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83019"/>
            <a:ext cx="5984331" cy="9541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UserClientFallbackFactory userClientFallback(){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UserClientFallbackFactory();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3E1CBBB-8319-40EB-9800-017D3926F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00432"/>
            <a:ext cx="9421169" cy="1384995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@FeignClient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(value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"userservice"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fallbackFactory = UserClientFallbackFactory.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UserClient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@GetMapping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"/user/{id}"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User findById(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@PathVariable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"id"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Long id);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6419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576761-01A0-4386-B3F4-F973FF945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Sentinel</a:t>
            </a:r>
            <a:r>
              <a:rPr lang="zh-CN" altLang="en-US"/>
              <a:t>支持的雪崩解决方案：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线程隔离（仓壁模式）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降级熔断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/>
              <a:t>Feign</a:t>
            </a:r>
            <a:r>
              <a:rPr lang="zh-CN" altLang="en-US"/>
              <a:t>整合</a:t>
            </a:r>
            <a:r>
              <a:rPr lang="en-US" altLang="zh-CN"/>
              <a:t>Sentinel</a:t>
            </a:r>
            <a:r>
              <a:rPr lang="zh-CN" altLang="en-US"/>
              <a:t>的步骤：</a:t>
            </a:r>
            <a:endParaRPr lang="en-US" altLang="zh-CN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/>
              <a:t>在</a:t>
            </a:r>
            <a:r>
              <a:rPr lang="en-US" altLang="zh-CN" sz="1600"/>
              <a:t>application.yml</a:t>
            </a:r>
            <a:r>
              <a:rPr lang="zh-CN" altLang="en-US" sz="1600"/>
              <a:t>中配置：</a:t>
            </a:r>
            <a:r>
              <a:rPr lang="en-US" altLang="zh-CN" sz="1600"/>
              <a:t>feign.sentienl.enable=true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/>
              <a:t>给</a:t>
            </a:r>
            <a:r>
              <a:rPr lang="en-US" altLang="zh-CN" sz="1600"/>
              <a:t>FeignClient</a:t>
            </a:r>
            <a:r>
              <a:rPr lang="zh-CN" altLang="en-US" sz="1600"/>
              <a:t>编写</a:t>
            </a:r>
            <a:r>
              <a:rPr lang="en-US" altLang="zh-CN" sz="1600"/>
              <a:t>FallbackFactory</a:t>
            </a:r>
            <a:r>
              <a:rPr lang="zh-CN" altLang="en-US" sz="1600"/>
              <a:t>并注册为</a:t>
            </a:r>
            <a:r>
              <a:rPr lang="en-US" altLang="zh-CN" sz="1600"/>
              <a:t>Bean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/>
              <a:t>将</a:t>
            </a:r>
            <a:r>
              <a:rPr lang="en-US" altLang="zh-CN" sz="1600"/>
              <a:t>FallbackFactory</a:t>
            </a:r>
            <a:r>
              <a:rPr lang="zh-CN" altLang="en-US" sz="1600"/>
              <a:t>配置到</a:t>
            </a:r>
            <a:r>
              <a:rPr lang="en-US" altLang="zh-CN" sz="1600"/>
              <a:t>FeignClient</a:t>
            </a:r>
          </a:p>
          <a:p>
            <a:pPr marL="0" indent="0">
              <a:buNone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41316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线程隔离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线程隔离有两种方式实现：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线程池隔离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信号量隔离（</a:t>
            </a:r>
            <a:r>
              <a:rPr lang="en-US" altLang="zh-CN"/>
              <a:t>Sentinel</a:t>
            </a:r>
            <a:r>
              <a:rPr lang="zh-CN" altLang="en-US"/>
              <a:t>默认采用）</a:t>
            </a:r>
            <a:endParaRPr lang="en-US" altLang="zh-CN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B621F7B-BB97-40BD-83A2-16C3377D2C62}"/>
              </a:ext>
            </a:extLst>
          </p:cNvPr>
          <p:cNvSpPr/>
          <p:nvPr/>
        </p:nvSpPr>
        <p:spPr>
          <a:xfrm>
            <a:off x="4189724" y="1779229"/>
            <a:ext cx="6267451" cy="873760"/>
          </a:xfrm>
          <a:prstGeom prst="roundRect">
            <a:avLst>
              <a:gd name="adj" fmla="val 969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服务</a:t>
            </a:r>
            <a:r>
              <a:rPr lang="en-US" altLang="zh-CN" sz="1200"/>
              <a:t>I</a:t>
            </a:r>
            <a:endParaRPr lang="zh-CN" altLang="en-US" sz="120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F3845F0-817B-4FCE-8DD5-0E268623B8B6}"/>
              </a:ext>
            </a:extLst>
          </p:cNvPr>
          <p:cNvSpPr/>
          <p:nvPr/>
        </p:nvSpPr>
        <p:spPr>
          <a:xfrm>
            <a:off x="4531994" y="5694680"/>
            <a:ext cx="1076960" cy="772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服务</a:t>
            </a:r>
            <a:r>
              <a:rPr lang="en-US" altLang="zh-CN" sz="1200">
                <a:solidFill>
                  <a:schemeClr val="bg1"/>
                </a:solidFill>
              </a:rPr>
              <a:t>A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799917A-3928-4428-BB13-AF958156B948}"/>
              </a:ext>
            </a:extLst>
          </p:cNvPr>
          <p:cNvSpPr/>
          <p:nvPr/>
        </p:nvSpPr>
        <p:spPr>
          <a:xfrm>
            <a:off x="6784970" y="5694680"/>
            <a:ext cx="1076960" cy="772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服务</a:t>
            </a:r>
            <a:r>
              <a:rPr lang="en-US" altLang="zh-CN" sz="1200">
                <a:solidFill>
                  <a:schemeClr val="bg1"/>
                </a:solidFill>
              </a:rPr>
              <a:t>B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F852819-BFC9-4862-BC67-C66E36AF4524}"/>
              </a:ext>
            </a:extLst>
          </p:cNvPr>
          <p:cNvSpPr/>
          <p:nvPr/>
        </p:nvSpPr>
        <p:spPr>
          <a:xfrm>
            <a:off x="8968740" y="5694680"/>
            <a:ext cx="1076960" cy="772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服务</a:t>
            </a:r>
            <a:r>
              <a:rPr lang="en-US" altLang="zh-CN" sz="1200">
                <a:solidFill>
                  <a:schemeClr val="bg1"/>
                </a:solidFill>
              </a:rPr>
              <a:t>C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F4CB4874-19B0-45A5-92CD-BA750EA32A19}"/>
              </a:ext>
            </a:extLst>
          </p:cNvPr>
          <p:cNvSpPr/>
          <p:nvPr/>
        </p:nvSpPr>
        <p:spPr>
          <a:xfrm>
            <a:off x="5993127" y="1204960"/>
            <a:ext cx="396240" cy="131981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用户请求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7FA055-6816-4890-AF35-72647E9A55BE}"/>
              </a:ext>
            </a:extLst>
          </p:cNvPr>
          <p:cNvSpPr/>
          <p:nvPr/>
        </p:nvSpPr>
        <p:spPr>
          <a:xfrm>
            <a:off x="4319270" y="3281680"/>
            <a:ext cx="1498600" cy="16560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线程池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DA51EF-EECA-47D3-8CE4-26CF10F8CA6D}"/>
              </a:ext>
            </a:extLst>
          </p:cNvPr>
          <p:cNvSpPr/>
          <p:nvPr/>
        </p:nvSpPr>
        <p:spPr>
          <a:xfrm>
            <a:off x="4617719" y="3907845"/>
            <a:ext cx="901065" cy="420315"/>
          </a:xfrm>
          <a:prstGeom prst="rect">
            <a:avLst/>
          </a:prstGeom>
          <a:gradFill flip="none" rotWithShape="1">
            <a:gsLst>
              <a:gs pos="0">
                <a:srgbClr val="BCBCBC"/>
              </a:gs>
              <a:gs pos="70000">
                <a:srgbClr val="A6A6A6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访问服务</a:t>
            </a:r>
            <a:r>
              <a:rPr lang="en-US" altLang="zh-CN" sz="1200"/>
              <a:t>A</a:t>
            </a:r>
            <a:r>
              <a:rPr lang="zh-CN" altLang="en-US" sz="1200"/>
              <a:t>的线程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423E1F0-4822-41F3-9D99-F4EF582763E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5068252" y="2524773"/>
            <a:ext cx="1122995" cy="138307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A1768CD-540F-4732-81CE-4F36EB74819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066666" y="4328160"/>
            <a:ext cx="1586" cy="38747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27C6997-B997-48FF-868B-390FBCAAAEAE}"/>
              </a:ext>
            </a:extLst>
          </p:cNvPr>
          <p:cNvSpPr/>
          <p:nvPr/>
        </p:nvSpPr>
        <p:spPr>
          <a:xfrm>
            <a:off x="6578599" y="3281680"/>
            <a:ext cx="1498600" cy="16560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服务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线程池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线程）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9B34C02-59F4-4F8E-8D09-52D5F71BC542}"/>
              </a:ext>
            </a:extLst>
          </p:cNvPr>
          <p:cNvSpPr/>
          <p:nvPr/>
        </p:nvSpPr>
        <p:spPr>
          <a:xfrm>
            <a:off x="6885776" y="3899562"/>
            <a:ext cx="875348" cy="420315"/>
          </a:xfrm>
          <a:prstGeom prst="rect">
            <a:avLst/>
          </a:prstGeom>
          <a:gradFill flip="none" rotWithShape="1">
            <a:gsLst>
              <a:gs pos="0">
                <a:srgbClr val="BCBCBC"/>
              </a:gs>
              <a:gs pos="70000">
                <a:srgbClr val="A6A6A6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访问服务</a:t>
            </a:r>
            <a:r>
              <a:rPr lang="en-US" altLang="zh-CN" sz="1200"/>
              <a:t>B</a:t>
            </a:r>
            <a:r>
              <a:rPr lang="zh-CN" altLang="en-US" sz="1200"/>
              <a:t>的线程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6391521-EFB2-4264-B99F-1B4DEEA036C0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>
            <a:off x="6191247" y="2524773"/>
            <a:ext cx="1132203" cy="1374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C21056F-B7CB-4447-BF37-358B7E7E2193}"/>
              </a:ext>
            </a:extLst>
          </p:cNvPr>
          <p:cNvSpPr/>
          <p:nvPr/>
        </p:nvSpPr>
        <p:spPr>
          <a:xfrm>
            <a:off x="8768078" y="3281680"/>
            <a:ext cx="1498600" cy="16560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信号量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（计数器：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）</a:t>
            </a:r>
          </a:p>
        </p:txBody>
      </p:sp>
      <p:sp>
        <p:nvSpPr>
          <p:cNvPr id="44" name="箭头: 下 43">
            <a:extLst>
              <a:ext uri="{FF2B5EF4-FFF2-40B4-BE49-F238E27FC236}">
                <a16:creationId xmlns:a16="http://schemas.microsoft.com/office/drawing/2014/main" id="{80006BD1-19E2-40AD-87F8-1144041BBC3F}"/>
              </a:ext>
            </a:extLst>
          </p:cNvPr>
          <p:cNvSpPr/>
          <p:nvPr/>
        </p:nvSpPr>
        <p:spPr>
          <a:xfrm>
            <a:off x="9319258" y="1245596"/>
            <a:ext cx="396240" cy="131981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用户请求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820E6B0-DFDE-438D-B9CE-0E7E109BEDDC}"/>
              </a:ext>
            </a:extLst>
          </p:cNvPr>
          <p:cNvCxnSpPr>
            <a:cxnSpLocks/>
            <a:stCxn id="44" idx="2"/>
            <a:endCxn id="91" idx="0"/>
          </p:cNvCxnSpPr>
          <p:nvPr/>
        </p:nvCxnSpPr>
        <p:spPr>
          <a:xfrm flipH="1">
            <a:off x="9507220" y="2565409"/>
            <a:ext cx="10158" cy="212040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46E81E3-1671-45C9-9E8B-2066B3AA310F}"/>
              </a:ext>
            </a:extLst>
          </p:cNvPr>
          <p:cNvSpPr/>
          <p:nvPr/>
        </p:nvSpPr>
        <p:spPr>
          <a:xfrm>
            <a:off x="4547866" y="4715636"/>
            <a:ext cx="1040132" cy="51175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5440" tIns="45720" rIns="55440" bIns="45720" rtlCol="0" anchor="ctr"/>
          <a:lstStyle/>
          <a:p>
            <a:pPr algn="ctr"/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服务</a:t>
            </a:r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的</a:t>
            </a:r>
            <a:endParaRPr lang="en-US" altLang="zh-CN" sz="105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FeignClient</a:t>
            </a:r>
            <a:endParaRPr lang="zh-CN" altLang="en-US" sz="10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A26BD2BE-15CF-4934-B4F5-27C5408E2975}"/>
              </a:ext>
            </a:extLst>
          </p:cNvPr>
          <p:cNvCxnSpPr>
            <a:cxnSpLocks/>
            <a:stCxn id="61" idx="2"/>
            <a:endCxn id="6" idx="0"/>
          </p:cNvCxnSpPr>
          <p:nvPr/>
        </p:nvCxnSpPr>
        <p:spPr>
          <a:xfrm>
            <a:off x="5067932" y="5227391"/>
            <a:ext cx="2542" cy="4672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F26F58E-1C1B-4F5C-825B-8CA1B5120003}"/>
              </a:ext>
            </a:extLst>
          </p:cNvPr>
          <p:cNvSpPr/>
          <p:nvPr/>
        </p:nvSpPr>
        <p:spPr>
          <a:xfrm>
            <a:off x="6803384" y="4715635"/>
            <a:ext cx="1040132" cy="51175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5440" tIns="45720" rIns="55440" bIns="45720" rtlCol="0" anchor="ctr"/>
          <a:lstStyle/>
          <a:p>
            <a:pPr algn="ctr"/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服务</a:t>
            </a:r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的</a:t>
            </a:r>
            <a:endParaRPr lang="en-US" altLang="zh-CN" sz="105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FeignClient</a:t>
            </a:r>
            <a:endParaRPr lang="zh-CN" altLang="en-US" sz="10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E84D9F00-8461-499A-804F-CEC16B5A6936}"/>
              </a:ext>
            </a:extLst>
          </p:cNvPr>
          <p:cNvCxnSpPr>
            <a:cxnSpLocks/>
            <a:stCxn id="32" idx="2"/>
            <a:endCxn id="78" idx="0"/>
          </p:cNvCxnSpPr>
          <p:nvPr/>
        </p:nvCxnSpPr>
        <p:spPr>
          <a:xfrm>
            <a:off x="7323450" y="4319877"/>
            <a:ext cx="0" cy="39575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28F1A1A-13C7-47AF-A091-C244A75BEF7E}"/>
              </a:ext>
            </a:extLst>
          </p:cNvPr>
          <p:cNvCxnSpPr>
            <a:cxnSpLocks/>
            <a:stCxn id="78" idx="2"/>
            <a:endCxn id="9" idx="0"/>
          </p:cNvCxnSpPr>
          <p:nvPr/>
        </p:nvCxnSpPr>
        <p:spPr>
          <a:xfrm>
            <a:off x="7323450" y="5227390"/>
            <a:ext cx="0" cy="4672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FE44EE16-5BE1-4888-A543-80EBA1A6CB1F}"/>
              </a:ext>
            </a:extLst>
          </p:cNvPr>
          <p:cNvSpPr/>
          <p:nvPr/>
        </p:nvSpPr>
        <p:spPr>
          <a:xfrm>
            <a:off x="8987154" y="4685812"/>
            <a:ext cx="1040132" cy="51175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5440" tIns="45720" rIns="55440" bIns="45720" rtlCol="0" anchor="ctr"/>
          <a:lstStyle/>
          <a:p>
            <a:pPr algn="ctr"/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服务</a:t>
            </a:r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C</a:t>
            </a:r>
            <a:r>
              <a:rPr lang="zh-CN" altLang="en-US" sz="1050">
                <a:solidFill>
                  <a:schemeClr val="accent5">
                    <a:lumMod val="50000"/>
                  </a:schemeClr>
                </a:solidFill>
              </a:rPr>
              <a:t>的</a:t>
            </a:r>
            <a:endParaRPr lang="en-US" altLang="zh-CN" sz="105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altLang="zh-CN" sz="1050">
                <a:solidFill>
                  <a:schemeClr val="accent5">
                    <a:lumMod val="50000"/>
                  </a:schemeClr>
                </a:solidFill>
              </a:rPr>
              <a:t>FeignClient</a:t>
            </a:r>
            <a:endParaRPr lang="zh-CN" altLang="en-US" sz="10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45B465EC-1C91-4E02-888B-3486A1799AA5}"/>
              </a:ext>
            </a:extLst>
          </p:cNvPr>
          <p:cNvCxnSpPr>
            <a:cxnSpLocks/>
            <a:stCxn id="91" idx="2"/>
            <a:endCxn id="10" idx="0"/>
          </p:cNvCxnSpPr>
          <p:nvPr/>
        </p:nvCxnSpPr>
        <p:spPr>
          <a:xfrm>
            <a:off x="9507220" y="5197567"/>
            <a:ext cx="0" cy="49711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263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7" grpId="0" animBg="1"/>
      <p:bldP spid="8" grpId="0" animBg="1"/>
      <p:bldP spid="11" grpId="0" animBg="1"/>
      <p:bldP spid="31" grpId="0" animBg="1"/>
      <p:bldP spid="32" grpId="0" animBg="1"/>
      <p:bldP spid="41" grpId="0" animBg="1"/>
      <p:bldP spid="44" grpId="0" animBg="1"/>
      <p:bldP spid="61" grpId="0" animBg="1"/>
      <p:bldP spid="78" grpId="0" animBg="1"/>
      <p:bldP spid="9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线程隔离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B1FEF85-B25C-417A-BB4A-02BA602768D4}"/>
              </a:ext>
            </a:extLst>
          </p:cNvPr>
          <p:cNvGrpSpPr/>
          <p:nvPr/>
        </p:nvGrpSpPr>
        <p:grpSpPr>
          <a:xfrm>
            <a:off x="-1158241" y="1655781"/>
            <a:ext cx="6742261" cy="3718073"/>
            <a:chOff x="-1158241" y="1655781"/>
            <a:chExt cx="6742261" cy="3718073"/>
          </a:xfrm>
        </p:grpSpPr>
        <p:sp>
          <p:nvSpPr>
            <p:cNvPr id="1054" name="平行四边形 1053">
              <a:extLst>
                <a:ext uri="{FF2B5EF4-FFF2-40B4-BE49-F238E27FC236}">
                  <a16:creationId xmlns:a16="http://schemas.microsoft.com/office/drawing/2014/main" id="{D32E5B6F-ADC7-40B3-B3F8-BA490931941F}"/>
                </a:ext>
              </a:extLst>
            </p:cNvPr>
            <p:cNvSpPr/>
            <p:nvPr/>
          </p:nvSpPr>
          <p:spPr>
            <a:xfrm>
              <a:off x="-1158240" y="1778087"/>
              <a:ext cx="6668122" cy="3514725"/>
            </a:xfrm>
            <a:prstGeom prst="parallelogram">
              <a:avLst/>
            </a:prstGeom>
            <a:gradFill flip="none" rotWithShape="1">
              <a:gsLst>
                <a:gs pos="36000">
                  <a:schemeClr val="bg1">
                    <a:lumMod val="95000"/>
                    <a:alpha val="0"/>
                  </a:schemeClr>
                </a:gs>
                <a:gs pos="100000">
                  <a:srgbClr val="AD2B26">
                    <a:alpha val="22000"/>
                  </a:srgbClr>
                </a:gs>
              </a:gsLst>
              <a:lin ang="1800000" scaled="0"/>
              <a:tileRect/>
            </a:gradFill>
            <a:ln w="19050">
              <a:gradFill flip="none" rotWithShape="1">
                <a:gsLst>
                  <a:gs pos="100000">
                    <a:srgbClr val="AD2B26"/>
                  </a:gs>
                  <a:gs pos="34000">
                    <a:schemeClr val="bg1">
                      <a:alpha val="0"/>
                    </a:schemeClr>
                  </a:gs>
                </a:gsLst>
                <a:lin ang="1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平行四边形 99">
              <a:extLst>
                <a:ext uri="{FF2B5EF4-FFF2-40B4-BE49-F238E27FC236}">
                  <a16:creationId xmlns:a16="http://schemas.microsoft.com/office/drawing/2014/main" id="{E129278A-7B66-4151-9843-B7A9AF4721F5}"/>
                </a:ext>
              </a:extLst>
            </p:cNvPr>
            <p:cNvSpPr/>
            <p:nvPr/>
          </p:nvSpPr>
          <p:spPr>
            <a:xfrm>
              <a:off x="-1158241" y="1859129"/>
              <a:ext cx="6742261" cy="3514725"/>
            </a:xfrm>
            <a:prstGeom prst="parallelogram">
              <a:avLst/>
            </a:prstGeom>
            <a:noFill/>
            <a:ln w="9525">
              <a:gradFill flip="none" rotWithShape="1">
                <a:gsLst>
                  <a:gs pos="100000">
                    <a:srgbClr val="AD2B26">
                      <a:alpha val="51000"/>
                    </a:srgbClr>
                  </a:gs>
                  <a:gs pos="43000">
                    <a:schemeClr val="bg1">
                      <a:alpha val="0"/>
                    </a:schemeClr>
                  </a:gs>
                </a:gsLst>
                <a:lin ang="2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平行四边形 1054">
              <a:extLst>
                <a:ext uri="{FF2B5EF4-FFF2-40B4-BE49-F238E27FC236}">
                  <a16:creationId xmlns:a16="http://schemas.microsoft.com/office/drawing/2014/main" id="{7745FA10-371F-4B87-9365-D9A49978692D}"/>
                </a:ext>
              </a:extLst>
            </p:cNvPr>
            <p:cNvSpPr/>
            <p:nvPr/>
          </p:nvSpPr>
          <p:spPr>
            <a:xfrm>
              <a:off x="3794760" y="1655781"/>
              <a:ext cx="1597733" cy="366324"/>
            </a:xfrm>
            <a:prstGeom prst="parallelogram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440" tIns="45720" rIns="37440" bIns="45720" rtlCol="0" anchor="ctr"/>
            <a:lstStyle/>
            <a:p>
              <a:pPr algn="ctr"/>
              <a:r>
                <a:rPr lang="zh-CN" altLang="en-US" i="1"/>
                <a:t>信号量隔离</a:t>
              </a:r>
            </a:p>
          </p:txBody>
        </p:sp>
      </p:grp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2AC9D191-03E1-46F1-875F-44F3FE8287C3}"/>
              </a:ext>
            </a:extLst>
          </p:cNvPr>
          <p:cNvSpPr/>
          <p:nvPr/>
        </p:nvSpPr>
        <p:spPr>
          <a:xfrm>
            <a:off x="1841979" y="5622008"/>
            <a:ext cx="1025611" cy="70669"/>
          </a:xfrm>
          <a:prstGeom prst="parallelogram">
            <a:avLst/>
          </a:prstGeom>
          <a:gradFill>
            <a:gsLst>
              <a:gs pos="100000">
                <a:srgbClr val="AD2B26">
                  <a:alpha val="22000"/>
                </a:srgbClr>
              </a:gs>
              <a:gs pos="20000">
                <a:schemeClr val="bg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平行四边形 102">
            <a:extLst>
              <a:ext uri="{FF2B5EF4-FFF2-40B4-BE49-F238E27FC236}">
                <a16:creationId xmlns:a16="http://schemas.microsoft.com/office/drawing/2014/main" id="{FD6B0E94-A487-44B4-8823-5D1A21B9F171}"/>
              </a:ext>
            </a:extLst>
          </p:cNvPr>
          <p:cNvSpPr/>
          <p:nvPr/>
        </p:nvSpPr>
        <p:spPr>
          <a:xfrm>
            <a:off x="2496888" y="5812525"/>
            <a:ext cx="1025611" cy="179896"/>
          </a:xfrm>
          <a:prstGeom prst="parallelogram">
            <a:avLst/>
          </a:prstGeom>
          <a:gradFill>
            <a:gsLst>
              <a:gs pos="100000">
                <a:srgbClr val="AD2B26">
                  <a:alpha val="66000"/>
                </a:srgbClr>
              </a:gs>
              <a:gs pos="0">
                <a:schemeClr val="bg1">
                  <a:alpha val="78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平行四边形 103">
            <a:extLst>
              <a:ext uri="{FF2B5EF4-FFF2-40B4-BE49-F238E27FC236}">
                <a16:creationId xmlns:a16="http://schemas.microsoft.com/office/drawing/2014/main" id="{6FBABA0C-2B42-49E7-815D-7BC64412AC8D}"/>
              </a:ext>
            </a:extLst>
          </p:cNvPr>
          <p:cNvSpPr/>
          <p:nvPr/>
        </p:nvSpPr>
        <p:spPr>
          <a:xfrm>
            <a:off x="1558546" y="6112269"/>
            <a:ext cx="1025611" cy="98854"/>
          </a:xfrm>
          <a:prstGeom prst="parallelogram">
            <a:avLst/>
          </a:prstGeom>
          <a:gradFill>
            <a:gsLst>
              <a:gs pos="100000">
                <a:srgbClr val="AD2B26">
                  <a:alpha val="46000"/>
                </a:srgbClr>
              </a:gs>
              <a:gs pos="0">
                <a:schemeClr val="bg1">
                  <a:alpha val="59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平行四边形 109">
            <a:extLst>
              <a:ext uri="{FF2B5EF4-FFF2-40B4-BE49-F238E27FC236}">
                <a16:creationId xmlns:a16="http://schemas.microsoft.com/office/drawing/2014/main" id="{F7528480-6BAB-462E-9899-2AA6B25B09AA}"/>
              </a:ext>
            </a:extLst>
          </p:cNvPr>
          <p:cNvSpPr/>
          <p:nvPr/>
        </p:nvSpPr>
        <p:spPr>
          <a:xfrm>
            <a:off x="9409776" y="1975733"/>
            <a:ext cx="1025611" cy="70669"/>
          </a:xfrm>
          <a:prstGeom prst="parallelogram">
            <a:avLst/>
          </a:prstGeom>
          <a:gradFill flip="none" rotWithShape="1">
            <a:gsLst>
              <a:gs pos="100000">
                <a:srgbClr val="AD2B26">
                  <a:alpha val="22000"/>
                </a:srgbClr>
              </a:gs>
              <a:gs pos="20000">
                <a:schemeClr val="bg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平行四边形 110">
            <a:extLst>
              <a:ext uri="{FF2B5EF4-FFF2-40B4-BE49-F238E27FC236}">
                <a16:creationId xmlns:a16="http://schemas.microsoft.com/office/drawing/2014/main" id="{A39813BF-16F0-4A6E-AB34-22E1D0712727}"/>
              </a:ext>
            </a:extLst>
          </p:cNvPr>
          <p:cNvSpPr/>
          <p:nvPr/>
        </p:nvSpPr>
        <p:spPr>
          <a:xfrm>
            <a:off x="8699132" y="2162038"/>
            <a:ext cx="1025611" cy="179896"/>
          </a:xfrm>
          <a:prstGeom prst="parallelogram">
            <a:avLst/>
          </a:prstGeom>
          <a:gradFill flip="none" rotWithShape="1">
            <a:gsLst>
              <a:gs pos="100000">
                <a:srgbClr val="AD2B26">
                  <a:alpha val="66000"/>
                </a:srgbClr>
              </a:gs>
              <a:gs pos="0">
                <a:schemeClr val="bg1">
                  <a:alpha val="7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平行四边形 111">
            <a:extLst>
              <a:ext uri="{FF2B5EF4-FFF2-40B4-BE49-F238E27FC236}">
                <a16:creationId xmlns:a16="http://schemas.microsoft.com/office/drawing/2014/main" id="{F9890EAB-C24E-4D69-8F25-3E12A11E7450}"/>
              </a:ext>
            </a:extLst>
          </p:cNvPr>
          <p:cNvSpPr/>
          <p:nvPr/>
        </p:nvSpPr>
        <p:spPr>
          <a:xfrm>
            <a:off x="9593841" y="2494952"/>
            <a:ext cx="1025611" cy="98854"/>
          </a:xfrm>
          <a:prstGeom prst="parallelogram">
            <a:avLst/>
          </a:prstGeom>
          <a:gradFill flip="none" rotWithShape="1">
            <a:gsLst>
              <a:gs pos="100000">
                <a:srgbClr val="AD2B26">
                  <a:alpha val="46000"/>
                </a:srgbClr>
              </a:gs>
              <a:gs pos="0">
                <a:schemeClr val="bg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39596D0-BDA8-4AD9-AF0E-4533D241C982}"/>
              </a:ext>
            </a:extLst>
          </p:cNvPr>
          <p:cNvGrpSpPr/>
          <p:nvPr/>
        </p:nvGrpSpPr>
        <p:grpSpPr>
          <a:xfrm>
            <a:off x="6521072" y="2771255"/>
            <a:ext cx="7457821" cy="3753057"/>
            <a:chOff x="6521072" y="2771255"/>
            <a:chExt cx="7457821" cy="3753057"/>
          </a:xfrm>
        </p:grpSpPr>
        <p:sp>
          <p:nvSpPr>
            <p:cNvPr id="108" name="平行四边形 107">
              <a:extLst>
                <a:ext uri="{FF2B5EF4-FFF2-40B4-BE49-F238E27FC236}">
                  <a16:creationId xmlns:a16="http://schemas.microsoft.com/office/drawing/2014/main" id="{44A31EC4-EE16-441B-81CA-E1C94E6D553F}"/>
                </a:ext>
              </a:extLst>
            </p:cNvPr>
            <p:cNvSpPr/>
            <p:nvPr/>
          </p:nvSpPr>
          <p:spPr>
            <a:xfrm>
              <a:off x="6644643" y="2771255"/>
              <a:ext cx="7334250" cy="3514725"/>
            </a:xfrm>
            <a:prstGeom prst="parallelogram">
              <a:avLst/>
            </a:prstGeom>
            <a:gradFill flip="none" rotWithShape="1">
              <a:gsLst>
                <a:gs pos="36000">
                  <a:schemeClr val="bg1">
                    <a:lumMod val="95000"/>
                    <a:alpha val="0"/>
                  </a:schemeClr>
                </a:gs>
                <a:gs pos="100000">
                  <a:srgbClr val="AD2B26">
                    <a:alpha val="22000"/>
                  </a:srgbClr>
                </a:gs>
              </a:gsLst>
              <a:lin ang="10800000" scaled="1"/>
              <a:tileRect/>
            </a:gradFill>
            <a:ln w="19050">
              <a:gradFill flip="none" rotWithShape="1">
                <a:gsLst>
                  <a:gs pos="100000">
                    <a:srgbClr val="AD2B26"/>
                  </a:gs>
                  <a:gs pos="34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平行四边形 108">
              <a:extLst>
                <a:ext uri="{FF2B5EF4-FFF2-40B4-BE49-F238E27FC236}">
                  <a16:creationId xmlns:a16="http://schemas.microsoft.com/office/drawing/2014/main" id="{F54AF283-03CF-428E-A68C-8631A7D2DF7D}"/>
                </a:ext>
              </a:extLst>
            </p:cNvPr>
            <p:cNvSpPr/>
            <p:nvPr/>
          </p:nvSpPr>
          <p:spPr>
            <a:xfrm>
              <a:off x="6521072" y="2852297"/>
              <a:ext cx="7334250" cy="3514725"/>
            </a:xfrm>
            <a:prstGeom prst="parallelogram">
              <a:avLst/>
            </a:prstGeom>
            <a:noFill/>
            <a:ln w="9525">
              <a:gradFill flip="none" rotWithShape="1">
                <a:gsLst>
                  <a:gs pos="100000">
                    <a:srgbClr val="AD2B26">
                      <a:alpha val="51000"/>
                    </a:srgbClr>
                  </a:gs>
                  <a:gs pos="43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平行四边形 112">
              <a:extLst>
                <a:ext uri="{FF2B5EF4-FFF2-40B4-BE49-F238E27FC236}">
                  <a16:creationId xmlns:a16="http://schemas.microsoft.com/office/drawing/2014/main" id="{71742A14-4476-4259-9ED0-A7139203031B}"/>
                </a:ext>
              </a:extLst>
            </p:cNvPr>
            <p:cNvSpPr/>
            <p:nvPr/>
          </p:nvSpPr>
          <p:spPr>
            <a:xfrm>
              <a:off x="6819698" y="6161856"/>
              <a:ext cx="1577542" cy="362456"/>
            </a:xfrm>
            <a:prstGeom prst="parallelogram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440" tIns="45720" rIns="37440" bIns="45720" rtlCol="0" anchor="ctr"/>
            <a:lstStyle/>
            <a:p>
              <a:pPr algn="ctr"/>
              <a:r>
                <a:rPr lang="zh-CN" altLang="en-US" i="1"/>
                <a:t>线程池隔离</a:t>
              </a: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15407A63-C1CF-4B0F-8158-C59C63D533DB}"/>
              </a:ext>
            </a:extLst>
          </p:cNvPr>
          <p:cNvSpPr txBox="1"/>
          <p:nvPr/>
        </p:nvSpPr>
        <p:spPr>
          <a:xfrm>
            <a:off x="997133" y="2340915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优点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FCB55CDA-D4BB-4280-929E-4C5C3E728E90}"/>
              </a:ext>
            </a:extLst>
          </p:cNvPr>
          <p:cNvSpPr txBox="1"/>
          <p:nvPr/>
        </p:nvSpPr>
        <p:spPr>
          <a:xfrm>
            <a:off x="997133" y="2706040"/>
            <a:ext cx="383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轻量级，无额外开销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E20D3C8-E1C1-46F9-9959-57F9BEF74649}"/>
              </a:ext>
            </a:extLst>
          </p:cNvPr>
          <p:cNvSpPr txBox="1"/>
          <p:nvPr/>
        </p:nvSpPr>
        <p:spPr>
          <a:xfrm>
            <a:off x="844735" y="3103359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缺点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C3562B1D-FBA2-4D08-9513-3D871984D785}"/>
              </a:ext>
            </a:extLst>
          </p:cNvPr>
          <p:cNvSpPr txBox="1"/>
          <p:nvPr/>
        </p:nvSpPr>
        <p:spPr>
          <a:xfrm>
            <a:off x="727550" y="3458378"/>
            <a:ext cx="38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不支持主动超时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不支持异步调用 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A20BBAD-8010-4FAB-98D7-BA613252F7B3}"/>
              </a:ext>
            </a:extLst>
          </p:cNvPr>
          <p:cNvSpPr txBox="1"/>
          <p:nvPr/>
        </p:nvSpPr>
        <p:spPr>
          <a:xfrm>
            <a:off x="610292" y="4046479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场景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5E157C24-D34C-430D-B744-7D08891DE477}"/>
              </a:ext>
            </a:extLst>
          </p:cNvPr>
          <p:cNvSpPr txBox="1"/>
          <p:nvPr/>
        </p:nvSpPr>
        <p:spPr>
          <a:xfrm>
            <a:off x="493107" y="4401498"/>
            <a:ext cx="38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高频调用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高扇出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B6CFBD31-8F55-4DE8-A20C-A802B673511C}"/>
              </a:ext>
            </a:extLst>
          </p:cNvPr>
          <p:cNvSpPr txBox="1"/>
          <p:nvPr/>
        </p:nvSpPr>
        <p:spPr>
          <a:xfrm>
            <a:off x="7735649" y="3271081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优点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745A216B-D748-4365-B3BE-C84DC71B9C01}"/>
              </a:ext>
            </a:extLst>
          </p:cNvPr>
          <p:cNvSpPr txBox="1"/>
          <p:nvPr/>
        </p:nvSpPr>
        <p:spPr>
          <a:xfrm>
            <a:off x="7674689" y="3636206"/>
            <a:ext cx="38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支持主动超时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支持异步调用 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B7B3D48-29A1-4152-9A04-A78013FE45CA}"/>
              </a:ext>
            </a:extLst>
          </p:cNvPr>
          <p:cNvSpPr txBox="1"/>
          <p:nvPr/>
        </p:nvSpPr>
        <p:spPr>
          <a:xfrm>
            <a:off x="7522291" y="4231645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缺点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3C54C6D-68E0-494A-BACF-5203F8ECD2D5}"/>
              </a:ext>
            </a:extLst>
          </p:cNvPr>
          <p:cNvSpPr txBox="1"/>
          <p:nvPr/>
        </p:nvSpPr>
        <p:spPr>
          <a:xfrm>
            <a:off x="7405106" y="4586664"/>
            <a:ext cx="383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线程的额外开销比较大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BA88479-325E-4202-936E-683BAE940FBF}"/>
              </a:ext>
            </a:extLst>
          </p:cNvPr>
          <p:cNvSpPr txBox="1"/>
          <p:nvPr/>
        </p:nvSpPr>
        <p:spPr>
          <a:xfrm>
            <a:off x="7303088" y="4976645"/>
            <a:ext cx="38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场景</a:t>
            </a:r>
            <a:endParaRPr lang="en-US" altLang="zh-CN" b="1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FC9A1316-0130-4147-AA69-239115C43057}"/>
              </a:ext>
            </a:extLst>
          </p:cNvPr>
          <p:cNvSpPr txBox="1"/>
          <p:nvPr/>
        </p:nvSpPr>
        <p:spPr>
          <a:xfrm>
            <a:off x="7201143" y="5331664"/>
            <a:ext cx="383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低</a:t>
            </a:r>
            <a:r>
              <a:rPr lang="zh-CN" alt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扇出</a:t>
            </a:r>
            <a:endParaRPr lang="en-US" altLang="zh-CN" sz="1400" i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209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03" grpId="0" animBg="1"/>
      <p:bldP spid="104" grpId="0" animBg="1"/>
      <p:bldP spid="110" grpId="0" animBg="1"/>
      <p:bldP spid="111" grpId="0" animBg="1"/>
      <p:bldP spid="112" grpId="0" animBg="1"/>
      <p:bldP spid="75" grpId="0"/>
      <p:bldP spid="122" grpId="0"/>
      <p:bldP spid="123" grpId="0"/>
      <p:bldP spid="124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线程隔离（舱壁模式）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在添加限流规则时，可以选择两种阈值类型：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QPS</a:t>
            </a:r>
            <a:r>
              <a:rPr lang="zh-CN" altLang="en-US"/>
              <a:t>：就是每秒的请求数，在快速入门中已经演示过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线程数：是该资源能使用用的</a:t>
            </a:r>
            <a:r>
              <a:rPr lang="en-US" altLang="zh-CN"/>
              <a:t>tomcat</a:t>
            </a:r>
            <a:r>
              <a:rPr lang="zh-CN" altLang="en-US"/>
              <a:t>线程数的最大值。也就是通过限制线程数量，实现</a:t>
            </a:r>
            <a:r>
              <a:rPr lang="zh-CN" altLang="en-US">
                <a:solidFill>
                  <a:srgbClr val="AD2B26"/>
                </a:solidFill>
              </a:rPr>
              <a:t>舱壁模式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35BB3-C494-42A3-B78A-D032B113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66" y="2197741"/>
            <a:ext cx="6576630" cy="19661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15371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14793-5C61-4ACD-BF37-E22F13549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线程隔离（舱壁模式）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18F61-63C8-4A05-B8F4-EB90FA7AC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UserClient</a:t>
            </a:r>
            <a:r>
              <a:rPr lang="zh-CN" altLang="en-US"/>
              <a:t>的查询用户接口设置流控规则，线程数不能超过 </a:t>
            </a:r>
            <a:r>
              <a:rPr lang="en-US" altLang="zh-CN"/>
              <a:t>2</a:t>
            </a:r>
            <a:r>
              <a:rPr lang="zh-CN" altLang="en-US"/>
              <a:t>。然后利用</a:t>
            </a:r>
            <a:r>
              <a:rPr lang="en-US" altLang="zh-CN"/>
              <a:t>jemeter</a:t>
            </a:r>
            <a:r>
              <a:rPr lang="zh-CN" altLang="en-US"/>
              <a:t>测试。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47075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2DFB6E-4786-4797-9186-2105324F94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线程隔离的两种手段是？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信号量隔离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线程池隔离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信号量隔离的特点是？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基于计数器模式，简单，开销小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线程池隔离的特点是？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基于线程池模式，有额外开销，但隔离控制更强</a:t>
            </a:r>
          </a:p>
        </p:txBody>
      </p:sp>
    </p:spTree>
    <p:extLst>
      <p:ext uri="{BB962C8B-B14F-4D97-AF65-F5344CB8AC3E}">
        <p14:creationId xmlns:p14="http://schemas.microsoft.com/office/powerpoint/2010/main" val="4155450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熔断降级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3C9964E-489B-49B8-834E-1519899F8FA3}"/>
              </a:ext>
            </a:extLst>
          </p:cNvPr>
          <p:cNvSpPr/>
          <p:nvPr/>
        </p:nvSpPr>
        <p:spPr>
          <a:xfrm>
            <a:off x="1934366" y="3026659"/>
            <a:ext cx="1351721" cy="654956"/>
          </a:xfrm>
          <a:prstGeom prst="roundRect">
            <a:avLst>
              <a:gd name="adj" fmla="val 9887"/>
            </a:avLst>
          </a:prstGeom>
          <a:gradFill flip="none" rotWithShape="1">
            <a:gsLst>
              <a:gs pos="0">
                <a:srgbClr val="00D47C"/>
              </a:gs>
              <a:gs pos="70000">
                <a:srgbClr val="00B050"/>
              </a:gs>
            </a:gsLst>
            <a:lin ang="54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Closed</a:t>
            </a:r>
            <a:endParaRPr lang="zh-CN" altLang="en-US" sz="140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A739CD3-9D36-4D36-8875-977C9F6BDB0C}"/>
              </a:ext>
            </a:extLst>
          </p:cNvPr>
          <p:cNvSpPr/>
          <p:nvPr/>
        </p:nvSpPr>
        <p:spPr>
          <a:xfrm>
            <a:off x="5419688" y="3864933"/>
            <a:ext cx="1351721" cy="654956"/>
          </a:xfrm>
          <a:prstGeom prst="roundRect">
            <a:avLst>
              <a:gd name="adj" fmla="val 9887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Open</a:t>
            </a:r>
            <a:endParaRPr lang="zh-CN" altLang="en-US" sz="14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BAF7581-5C57-46BF-8FA1-04D6045DAA46}"/>
              </a:ext>
            </a:extLst>
          </p:cNvPr>
          <p:cNvSpPr/>
          <p:nvPr/>
        </p:nvSpPr>
        <p:spPr>
          <a:xfrm>
            <a:off x="8905009" y="4703207"/>
            <a:ext cx="1351721" cy="654956"/>
          </a:xfrm>
          <a:prstGeom prst="roundRect">
            <a:avLst>
              <a:gd name="adj" fmla="val 988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Half-Open</a:t>
            </a:r>
            <a:endParaRPr lang="zh-CN" altLang="en-US" sz="1400"/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59145B1-9E85-4D39-990C-15E584F0D426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V="1">
            <a:off x="1929653" y="3358850"/>
            <a:ext cx="327478" cy="318052"/>
          </a:xfrm>
          <a:prstGeom prst="bentConnector4">
            <a:avLst>
              <a:gd name="adj1" fmla="val -159148"/>
              <a:gd name="adj2" fmla="val 201042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9BA587F-CEAF-4124-B1AD-A24B7177CFD3}"/>
              </a:ext>
            </a:extLst>
          </p:cNvPr>
          <p:cNvSpPr txBox="1"/>
          <p:nvPr/>
        </p:nvSpPr>
        <p:spPr>
          <a:xfrm>
            <a:off x="1516623" y="4170810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success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2CB0AB0A-B3AB-479B-AF81-31D6BEE8FE2D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>
            <a:off x="3286087" y="3354137"/>
            <a:ext cx="2809462" cy="51079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5130323-DBE2-4FAD-98E1-0D9365FE0D3C}"/>
              </a:ext>
            </a:extLst>
          </p:cNvPr>
          <p:cNvSpPr txBox="1"/>
          <p:nvPr/>
        </p:nvSpPr>
        <p:spPr>
          <a:xfrm>
            <a:off x="3988452" y="3026658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达到失败阈值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DD9EFBB-BE9F-48A7-8625-FC930E2BA5A1}"/>
              </a:ext>
            </a:extLst>
          </p:cNvPr>
          <p:cNvCxnSpPr>
            <a:endCxn id="23" idx="1"/>
          </p:cNvCxnSpPr>
          <p:nvPr/>
        </p:nvCxnSpPr>
        <p:spPr>
          <a:xfrm rot="16200000" flipV="1">
            <a:off x="5414992" y="4197108"/>
            <a:ext cx="353949" cy="344556"/>
          </a:xfrm>
          <a:prstGeom prst="bentConnector4">
            <a:avLst>
              <a:gd name="adj1" fmla="val -101098"/>
              <a:gd name="adj2" fmla="val 197116"/>
            </a:avLst>
          </a:prstGeom>
          <a:ln w="127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4D72C0A-AD75-490F-860F-3432EA9B1F13}"/>
              </a:ext>
            </a:extLst>
          </p:cNvPr>
          <p:cNvSpPr txBox="1"/>
          <p:nvPr/>
        </p:nvSpPr>
        <p:spPr>
          <a:xfrm>
            <a:off x="5050707" y="4874622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快速失败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F939DF7-8B81-40A6-99A9-9562D814C53F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>
            <a:off x="6771409" y="4192411"/>
            <a:ext cx="2809461" cy="51079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13D590F-19CA-44F7-ACCB-6C4DA9ABC0FF}"/>
              </a:ext>
            </a:extLst>
          </p:cNvPr>
          <p:cNvSpPr txBox="1"/>
          <p:nvPr/>
        </p:nvSpPr>
        <p:spPr>
          <a:xfrm>
            <a:off x="7631759" y="385710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熔断时间结束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29D19600-21DD-46CC-BE08-D0874A0638CC}"/>
              </a:ext>
            </a:extLst>
          </p:cNvPr>
          <p:cNvCxnSpPr>
            <a:cxnSpLocks/>
            <a:stCxn id="24" idx="1"/>
            <a:endCxn id="23" idx="2"/>
          </p:cNvCxnSpPr>
          <p:nvPr/>
        </p:nvCxnSpPr>
        <p:spPr>
          <a:xfrm rot="10800000">
            <a:off x="6095549" y="4519889"/>
            <a:ext cx="2809460" cy="51079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C3C8E17-9191-4B72-85A6-DE09C19BABA5}"/>
              </a:ext>
            </a:extLst>
          </p:cNvPr>
          <p:cNvSpPr txBox="1"/>
          <p:nvPr/>
        </p:nvSpPr>
        <p:spPr>
          <a:xfrm>
            <a:off x="7363862" y="474832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fail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B28E36CE-1180-44BF-A47C-3960E529BC71}"/>
              </a:ext>
            </a:extLst>
          </p:cNvPr>
          <p:cNvCxnSpPr>
            <a:cxnSpLocks/>
            <a:stCxn id="24" idx="2"/>
            <a:endCxn id="22" idx="2"/>
          </p:cNvCxnSpPr>
          <p:nvPr/>
        </p:nvCxnSpPr>
        <p:spPr>
          <a:xfrm rot="5400000" flipH="1">
            <a:off x="5257275" y="1034568"/>
            <a:ext cx="1676548" cy="6970643"/>
          </a:xfrm>
          <a:prstGeom prst="bentConnector3">
            <a:avLst>
              <a:gd name="adj1" fmla="val -13635"/>
            </a:avLst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14239EF-B1CB-41DD-84CB-F82993C2CD9A}"/>
              </a:ext>
            </a:extLst>
          </p:cNvPr>
          <p:cNvSpPr txBox="1"/>
          <p:nvPr/>
        </p:nvSpPr>
        <p:spPr>
          <a:xfrm>
            <a:off x="7173106" y="505324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打开断路器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097220B-03B7-4540-83DF-E03260C1D67E}"/>
              </a:ext>
            </a:extLst>
          </p:cNvPr>
          <p:cNvSpPr txBox="1"/>
          <p:nvPr/>
        </p:nvSpPr>
        <p:spPr>
          <a:xfrm>
            <a:off x="3378851" y="532996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success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62F4DD-B982-4BA0-9AC0-34272F3EDEE4}"/>
              </a:ext>
            </a:extLst>
          </p:cNvPr>
          <p:cNvSpPr txBox="1"/>
          <p:nvPr/>
        </p:nvSpPr>
        <p:spPr>
          <a:xfrm>
            <a:off x="3327554" y="5578769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关闭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断路器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4245693-435C-4F0B-94D4-4C26342E04A2}"/>
              </a:ext>
            </a:extLst>
          </p:cNvPr>
          <p:cNvSpPr txBox="1"/>
          <p:nvPr/>
        </p:nvSpPr>
        <p:spPr>
          <a:xfrm>
            <a:off x="10342605" y="4822409"/>
            <a:ext cx="83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尝试放行一次请求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E2CB4D14-CF51-43FC-970F-1FDAD3699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74481"/>
          </a:xfrm>
        </p:spPr>
        <p:txBody>
          <a:bodyPr/>
          <a:lstStyle/>
          <a:p>
            <a:r>
              <a:rPr lang="zh-CN" altLang="en-US"/>
              <a:t>熔断降级是解决雪崩问题的重要手段。其思路是由</a:t>
            </a:r>
            <a:r>
              <a:rPr lang="zh-CN" altLang="en-US" b="1">
                <a:solidFill>
                  <a:srgbClr val="AD2B26"/>
                </a:solidFill>
              </a:rPr>
              <a:t>断路器</a:t>
            </a:r>
            <a:r>
              <a:rPr lang="zh-CN" altLang="en-US"/>
              <a:t>统计服务调用的异常比例、慢请求比例，如果超出阈值则会</a:t>
            </a:r>
            <a:r>
              <a:rPr lang="zh-CN" altLang="en-US" b="1">
                <a:solidFill>
                  <a:srgbClr val="AD2B26"/>
                </a:solidFill>
              </a:rPr>
              <a:t>熔断</a:t>
            </a:r>
            <a:r>
              <a:rPr lang="zh-CN" altLang="en-US"/>
              <a:t>该服务。即拦截访问该服务的一切请求；而当服务恢复时，断路器会放行访问该服务的请求。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282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/>
      <p:bldP spid="28" grpId="0"/>
      <p:bldP spid="30" grpId="0"/>
      <p:bldP spid="32" grpId="0"/>
      <p:bldP spid="34" grpId="0"/>
      <p:bldP spid="36" grpId="0"/>
      <p:bldP spid="37" grpId="0"/>
      <p:bldP spid="38" grpId="0"/>
      <p:bldP spid="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慢调用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E2CB4D14-CF51-43FC-970F-1FDAD3699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74481"/>
          </a:xfrm>
        </p:spPr>
        <p:txBody>
          <a:bodyPr/>
          <a:lstStyle/>
          <a:p>
            <a:r>
              <a:rPr lang="zh-CN" altLang="en-US"/>
              <a:t>断路器熔断策略有三种：慢调用、异常比例、异常数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慢调用：业务的响应时长（</a:t>
            </a:r>
            <a:r>
              <a:rPr lang="en-US" altLang="zh-CN"/>
              <a:t>RT</a:t>
            </a:r>
            <a:r>
              <a:rPr lang="zh-CN" altLang="en-US"/>
              <a:t>）大于指定时长的请求认定为慢调用请求。在指定时间内，如果请求数量超过设定的最小数量，慢调用比例大于设定的阈值，则触发熔断。例如：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解读：</a:t>
            </a:r>
            <a:r>
              <a:rPr lang="en-US" altLang="zh-CN"/>
              <a:t>RT</a:t>
            </a:r>
            <a:r>
              <a:rPr lang="zh-CN" altLang="en-US"/>
              <a:t>超过</a:t>
            </a:r>
            <a:r>
              <a:rPr lang="en-US" altLang="zh-CN"/>
              <a:t>500ms</a:t>
            </a:r>
            <a:r>
              <a:rPr lang="zh-CN" altLang="en-US"/>
              <a:t>的调用是慢调用，统计最近</a:t>
            </a:r>
            <a:r>
              <a:rPr lang="en-US" altLang="zh-CN"/>
              <a:t>10000ms</a:t>
            </a:r>
            <a:r>
              <a:rPr lang="zh-CN" altLang="en-US"/>
              <a:t>内的请求，如果请求量超过</a:t>
            </a:r>
            <a:r>
              <a:rPr lang="en-US" altLang="zh-CN"/>
              <a:t>10</a:t>
            </a:r>
            <a:r>
              <a:rPr lang="zh-CN" altLang="en-US"/>
              <a:t>次，并且慢调用比例不低于</a:t>
            </a:r>
            <a:r>
              <a:rPr lang="en-US" altLang="zh-CN"/>
              <a:t>0.5</a:t>
            </a:r>
            <a:r>
              <a:rPr lang="zh-CN" altLang="en-US"/>
              <a:t>，则触发熔断，熔断时长为</a:t>
            </a:r>
            <a:r>
              <a:rPr lang="en-US" altLang="zh-CN"/>
              <a:t>5</a:t>
            </a:r>
            <a:r>
              <a:rPr lang="zh-CN" altLang="en-US"/>
              <a:t>秒。然后进入</a:t>
            </a:r>
            <a:r>
              <a:rPr lang="en-US" altLang="zh-CN"/>
              <a:t>half-open</a:t>
            </a:r>
            <a:r>
              <a:rPr lang="zh-CN" altLang="en-US"/>
              <a:t>状态，放行一次请求做测试。</a:t>
            </a:r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50FB4B-DD79-4F3D-964A-59F55D73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86" y="2948318"/>
            <a:ext cx="6291737" cy="2597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15355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FAD15-932B-4D8E-BBB3-E455BF5D9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慢调用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DD5AF-7F1D-4984-B2BD-30E11AF8A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UserClient</a:t>
            </a:r>
            <a:r>
              <a:rPr lang="zh-CN" altLang="en-US"/>
              <a:t>的查询用户接口设置降级规则，慢调用的</a:t>
            </a:r>
            <a:r>
              <a:rPr lang="en-US" altLang="zh-CN"/>
              <a:t>RT</a:t>
            </a:r>
            <a:r>
              <a:rPr lang="zh-CN" altLang="en-US"/>
              <a:t>阈值为</a:t>
            </a:r>
            <a:r>
              <a:rPr lang="en-US" altLang="zh-CN"/>
              <a:t>50ms</a:t>
            </a:r>
            <a:r>
              <a:rPr lang="zh-CN" altLang="en-US"/>
              <a:t>，统计时间为</a:t>
            </a:r>
            <a:r>
              <a:rPr lang="en-US" altLang="zh-CN"/>
              <a:t>1</a:t>
            </a:r>
            <a:r>
              <a:rPr lang="zh-CN" altLang="en-US"/>
              <a:t>秒，最小请求数量为</a:t>
            </a:r>
            <a:r>
              <a:rPr lang="en-US" altLang="zh-CN"/>
              <a:t>5</a:t>
            </a:r>
            <a:r>
              <a:rPr lang="zh-CN" altLang="en-US"/>
              <a:t>，失败阈值比例为</a:t>
            </a:r>
            <a:r>
              <a:rPr lang="en-US" altLang="zh-CN"/>
              <a:t>0.4</a:t>
            </a:r>
            <a:r>
              <a:rPr lang="zh-CN" altLang="en-US"/>
              <a:t>，熔断时长为</a:t>
            </a:r>
            <a:r>
              <a:rPr lang="en-US" altLang="zh-CN"/>
              <a:t>5</a:t>
            </a:r>
          </a:p>
          <a:p>
            <a:r>
              <a:rPr lang="zh-CN" altLang="en-US"/>
              <a:t>提示：为了触发慢调用规则，我们需要修改</a:t>
            </a:r>
            <a:r>
              <a:rPr lang="en-US" altLang="zh-CN"/>
              <a:t>UserService</a:t>
            </a:r>
            <a:r>
              <a:rPr lang="zh-CN" altLang="en-US"/>
              <a:t>中的业务，增加业务耗时：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2F444E-2B1D-4324-A51B-3B971982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41" y="2996944"/>
            <a:ext cx="8695173" cy="32540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823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  <a:endParaRPr lang="en-US" altLang="zh-CN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62D7DB0-41FA-4AB2-B542-6708C1698865}"/>
              </a:ext>
            </a:extLst>
          </p:cNvPr>
          <p:cNvSpPr/>
          <p:nvPr/>
        </p:nvSpPr>
        <p:spPr>
          <a:xfrm>
            <a:off x="3139679" y="4116070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61D50079-F6D4-44FD-BC13-8440A15B0BDD}"/>
              </a:ext>
            </a:extLst>
          </p:cNvPr>
          <p:cNvSpPr/>
          <p:nvPr/>
        </p:nvSpPr>
        <p:spPr>
          <a:xfrm>
            <a:off x="7019111" y="3336093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49FCB96-464F-4D68-90F2-BD12A87F28B9}"/>
              </a:ext>
            </a:extLst>
          </p:cNvPr>
          <p:cNvCxnSpPr>
            <a:cxnSpLocks/>
          </p:cNvCxnSpPr>
          <p:nvPr/>
        </p:nvCxnSpPr>
        <p:spPr>
          <a:xfrm>
            <a:off x="2758569" y="4393614"/>
            <a:ext cx="14506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6F19E00-6C44-47DE-A208-10D260B62465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4209203" y="3817543"/>
            <a:ext cx="2809908" cy="56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4E95E0C9-0096-46CB-8E64-9D48F62435C9}"/>
              </a:ext>
            </a:extLst>
          </p:cNvPr>
          <p:cNvSpPr/>
          <p:nvPr/>
        </p:nvSpPr>
        <p:spPr>
          <a:xfrm>
            <a:off x="7019111" y="4896047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43FF2BF-415A-471D-B08B-585AF86E4677}"/>
              </a:ext>
            </a:extLst>
          </p:cNvPr>
          <p:cNvCxnSpPr>
            <a:cxnSpLocks/>
          </p:cNvCxnSpPr>
          <p:nvPr/>
        </p:nvCxnSpPr>
        <p:spPr>
          <a:xfrm>
            <a:off x="4209203" y="4551118"/>
            <a:ext cx="2809908" cy="62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7371440-187D-4B20-AF31-95E77E71A19B}"/>
              </a:ext>
            </a:extLst>
          </p:cNvPr>
          <p:cNvCxnSpPr>
            <a:cxnSpLocks/>
          </p:cNvCxnSpPr>
          <p:nvPr/>
        </p:nvCxnSpPr>
        <p:spPr>
          <a:xfrm>
            <a:off x="2758569" y="4551118"/>
            <a:ext cx="145063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D425D2A7-8B60-4DFB-BA05-94588DE9BC1A}"/>
              </a:ext>
            </a:extLst>
          </p:cNvPr>
          <p:cNvSpPr/>
          <p:nvPr/>
        </p:nvSpPr>
        <p:spPr>
          <a:xfrm>
            <a:off x="7019110" y="4899108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F7C1F0D-6485-4EFA-8C2C-83AA1673150E}"/>
              </a:ext>
            </a:extLst>
          </p:cNvPr>
          <p:cNvCxnSpPr>
            <a:cxnSpLocks/>
          </p:cNvCxnSpPr>
          <p:nvPr/>
        </p:nvCxnSpPr>
        <p:spPr>
          <a:xfrm>
            <a:off x="4209203" y="4745390"/>
            <a:ext cx="2809908" cy="62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C3E703C-E1A8-4721-8B7C-CC17A62765B9}"/>
              </a:ext>
            </a:extLst>
          </p:cNvPr>
          <p:cNvCxnSpPr>
            <a:cxnSpLocks/>
          </p:cNvCxnSpPr>
          <p:nvPr/>
        </p:nvCxnSpPr>
        <p:spPr>
          <a:xfrm>
            <a:off x="2758569" y="4745390"/>
            <a:ext cx="145063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D54070F-8288-487E-94DF-F50D32A63F84}"/>
              </a:ext>
            </a:extLst>
          </p:cNvPr>
          <p:cNvSpPr txBox="1"/>
          <p:nvPr/>
        </p:nvSpPr>
        <p:spPr>
          <a:xfrm>
            <a:off x="5617604" y="4652961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等待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秒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1395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2" grpId="0" animBg="1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异常比例、异常数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E2CB4D14-CF51-43FC-970F-1FDAD3699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74481"/>
          </a:xfrm>
        </p:spPr>
        <p:txBody>
          <a:bodyPr/>
          <a:lstStyle/>
          <a:p>
            <a:r>
              <a:rPr lang="zh-CN" altLang="en-US"/>
              <a:t>断路器熔断策略有三种：慢调用、异常比例或异常数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异常比例或异常数：统计指定时间内的调用，如果调用次数超过指定请求数，并且出现异常的比例达到设定的比例阈值（或超过指定异常数），则触发熔断。例如：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解读：统计最近</a:t>
            </a:r>
            <a:r>
              <a:rPr lang="en-US" altLang="zh-CN"/>
              <a:t>1000ms</a:t>
            </a:r>
            <a:r>
              <a:rPr lang="zh-CN" altLang="en-US"/>
              <a:t>内的请求，如果请求量超过</a:t>
            </a:r>
            <a:r>
              <a:rPr lang="en-US" altLang="zh-CN"/>
              <a:t>10</a:t>
            </a:r>
            <a:r>
              <a:rPr lang="zh-CN" altLang="en-US"/>
              <a:t>次，并且异常比例不低于</a:t>
            </a:r>
            <a:r>
              <a:rPr lang="en-US" altLang="zh-CN"/>
              <a:t>0.5</a:t>
            </a:r>
            <a:r>
              <a:rPr lang="zh-CN" altLang="en-US"/>
              <a:t>，则触发熔断，熔断时长为</a:t>
            </a:r>
            <a:r>
              <a:rPr lang="en-US" altLang="zh-CN"/>
              <a:t>5</a:t>
            </a:r>
            <a:r>
              <a:rPr lang="zh-CN" altLang="en-US"/>
              <a:t>秒。然后进入</a:t>
            </a:r>
            <a:r>
              <a:rPr lang="en-US" altLang="zh-CN"/>
              <a:t>half-open</a:t>
            </a:r>
            <a:r>
              <a:rPr lang="zh-CN" altLang="en-US"/>
              <a:t>状态，放行一次请求做测试。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D59E50-6E68-4FF8-9AD2-9B08A17F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60" y="3077690"/>
            <a:ext cx="4849120" cy="2240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FDBC09-5FEA-4210-9D10-D64B9A45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3077690"/>
            <a:ext cx="4752371" cy="2240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155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7FAD15-932B-4D8E-BBB3-E455BF5D9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熔断策略</a:t>
            </a:r>
            <a:r>
              <a:rPr lang="en-US" altLang="zh-CN"/>
              <a:t>-</a:t>
            </a:r>
            <a:r>
              <a:rPr lang="zh-CN" altLang="en-US"/>
              <a:t>异常比例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DD5AF-7F1D-4984-B2BD-30E11AF8A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需求：给 </a:t>
            </a:r>
            <a:r>
              <a:rPr lang="en-US" altLang="zh-CN"/>
              <a:t>UserClient</a:t>
            </a:r>
            <a:r>
              <a:rPr lang="zh-CN" altLang="en-US"/>
              <a:t>的查询用户接口设置降级规则，统计时间为</a:t>
            </a:r>
            <a:r>
              <a:rPr lang="en-US" altLang="zh-CN"/>
              <a:t>1</a:t>
            </a:r>
            <a:r>
              <a:rPr lang="zh-CN" altLang="en-US"/>
              <a:t>秒，最小请求数量为</a:t>
            </a:r>
            <a:r>
              <a:rPr lang="en-US" altLang="zh-CN"/>
              <a:t>5</a:t>
            </a:r>
            <a:r>
              <a:rPr lang="zh-CN" altLang="en-US"/>
              <a:t>，失败阈值比例为</a:t>
            </a:r>
            <a:r>
              <a:rPr lang="en-US" altLang="zh-CN"/>
              <a:t>0.4</a:t>
            </a:r>
            <a:r>
              <a:rPr lang="zh-CN" altLang="en-US"/>
              <a:t>，熔断时长为</a:t>
            </a:r>
            <a:r>
              <a:rPr lang="en-US" altLang="zh-CN"/>
              <a:t>5s</a:t>
            </a:r>
          </a:p>
          <a:p>
            <a:r>
              <a:rPr lang="zh-CN" altLang="en-US"/>
              <a:t>提示：为了触发异常统计，我们需要修改</a:t>
            </a:r>
            <a:r>
              <a:rPr lang="en-US" altLang="zh-CN"/>
              <a:t>UserService</a:t>
            </a:r>
            <a:r>
              <a:rPr lang="zh-CN" altLang="en-US"/>
              <a:t>中的业务，抛出异常：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B07E88-13EA-4C95-83EC-27494083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68" y="3204772"/>
            <a:ext cx="8702794" cy="30254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779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F85CE4F-5B8A-4820-AB33-2A864F156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6464" y="1463040"/>
            <a:ext cx="5930658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Sentinel</a:t>
            </a:r>
            <a:r>
              <a:rPr lang="zh-CN" altLang="en-US"/>
              <a:t>熔断降级的策略有哪些？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慢调用比例：超过指定时长的调用为慢调用，统计单位时长内慢调用的比例，超过阈值则熔断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异常比例：统计单位时长内异常调用的比例，超过阈值则熔断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异常数：统计单位时长内异常调用的次数，超过阈值则熔断</a:t>
            </a:r>
          </a:p>
        </p:txBody>
      </p:sp>
    </p:spTree>
    <p:extLst>
      <p:ext uri="{BB962C8B-B14F-4D97-AF65-F5344CB8AC3E}">
        <p14:creationId xmlns:p14="http://schemas.microsoft.com/office/powerpoint/2010/main" val="1657476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授权规则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  <a:endParaRPr lang="en-US" altLang="zh-CN"/>
          </a:p>
          <a:p>
            <a:r>
              <a:rPr lang="zh-CN" altLang="en-US"/>
              <a:t>自定义异常结果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42971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授权规则可以对调用方的来源做控制，有白名单和黑名单两种方式。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白名单：来源（</a:t>
            </a:r>
            <a:r>
              <a:rPr lang="en-US" altLang="zh-CN"/>
              <a:t>origin</a:t>
            </a:r>
            <a:r>
              <a:rPr lang="zh-CN" altLang="en-US"/>
              <a:t>）在白名单内的调用者允许访问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黑名单：来源（</a:t>
            </a:r>
            <a:r>
              <a:rPr lang="en-US" altLang="zh-CN"/>
              <a:t>origin</a:t>
            </a:r>
            <a:r>
              <a:rPr lang="zh-CN" altLang="en-US"/>
              <a:t>）在黑名单内的调用者不允许访问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例如，我们限定只允许从网关来的请求访问</a:t>
            </a:r>
            <a:r>
              <a:rPr lang="en-US" altLang="zh-CN"/>
              <a:t>order-service</a:t>
            </a:r>
            <a:r>
              <a:rPr lang="zh-CN" altLang="en-US"/>
              <a:t>，那么流控应用中就填写网关的名称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3027FF-93D4-4625-93CB-570D7467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32" y="2940909"/>
            <a:ext cx="6287045" cy="15165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2932FC5-E27D-4389-8617-EA2379DD4CEA}"/>
              </a:ext>
            </a:extLst>
          </p:cNvPr>
          <p:cNvSpPr/>
          <p:nvPr/>
        </p:nvSpPr>
        <p:spPr>
          <a:xfrm>
            <a:off x="7086600" y="5403784"/>
            <a:ext cx="1641764" cy="66599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order-service</a:t>
            </a:r>
            <a:endParaRPr lang="zh-CN" altLang="en-US" sz="140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B39A2CD-9538-406B-AC86-F47BD79E2FAA}"/>
              </a:ext>
            </a:extLst>
          </p:cNvPr>
          <p:cNvSpPr/>
          <p:nvPr/>
        </p:nvSpPr>
        <p:spPr>
          <a:xfrm>
            <a:off x="3199938" y="5108134"/>
            <a:ext cx="1641764" cy="66599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gateway</a:t>
            </a:r>
            <a:endParaRPr lang="zh-CN" altLang="en-US" sz="14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6111D5-D074-4A71-9827-B3DF459E7437}"/>
              </a:ext>
            </a:extLst>
          </p:cNvPr>
          <p:cNvSpPr/>
          <p:nvPr/>
        </p:nvSpPr>
        <p:spPr>
          <a:xfrm>
            <a:off x="3199938" y="5960189"/>
            <a:ext cx="1641764" cy="66599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浏览器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DC6AFD7-1966-4DA9-9C9F-D0D7E35507EF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4841702" y="5441130"/>
            <a:ext cx="2244898" cy="295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80B77B9-3C0A-493B-B19A-4609C0FD0B25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4841702" y="5736780"/>
            <a:ext cx="2244898" cy="55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00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是通过</a:t>
            </a:r>
            <a:r>
              <a:rPr lang="en-US" altLang="zh-CN"/>
              <a:t>RequestOriginParser</a:t>
            </a:r>
            <a:r>
              <a:rPr lang="zh-CN" altLang="en-US"/>
              <a:t>这个接口的</a:t>
            </a:r>
            <a:r>
              <a:rPr lang="en-US" altLang="zh-CN"/>
              <a:t>parseOrigin</a:t>
            </a:r>
            <a:r>
              <a:rPr lang="zh-CN" altLang="en-US"/>
              <a:t>来获取请求的来源的。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例如，我们尝试从</a:t>
            </a:r>
            <a:r>
              <a:rPr lang="en-US" altLang="zh-CN"/>
              <a:t>request</a:t>
            </a:r>
            <a:r>
              <a:rPr lang="zh-CN" altLang="en-US"/>
              <a:t>中获取一个名为</a:t>
            </a:r>
            <a:r>
              <a:rPr lang="en-US" altLang="zh-CN"/>
              <a:t>origin</a:t>
            </a:r>
            <a:r>
              <a:rPr lang="zh-CN" altLang="en-US"/>
              <a:t>的请求头，作为</a:t>
            </a:r>
            <a:r>
              <a:rPr lang="en-US" altLang="zh-CN"/>
              <a:t>origin</a:t>
            </a:r>
            <a:r>
              <a:rPr lang="zh-CN" altLang="en-US"/>
              <a:t>的值：</a:t>
            </a: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C40B19-1DDE-43BD-A357-D7C232CAD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52704"/>
            <a:ext cx="9151389" cy="1492716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RequestOriginParser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en-US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从请求</a:t>
            </a:r>
            <a:r>
              <a:rPr kumimoji="0" lang="en-US" altLang="zh-CN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request</a:t>
            </a:r>
            <a:r>
              <a:rPr kumimoji="0" lang="zh-CN" altLang="en-US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对象中获取</a:t>
            </a:r>
            <a:r>
              <a:rPr kumimoji="0" lang="en-US" altLang="zh-CN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origin</a:t>
            </a:r>
            <a:r>
              <a:rPr kumimoji="0" lang="zh-CN" altLang="en-US" sz="1300" b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，获取方式自定义</a:t>
            </a:r>
            <a:endParaRPr kumimoji="0" lang="en-US" altLang="zh-CN" sz="1300" b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300" i="1">
                <a:solidFill>
                  <a:srgbClr val="808080"/>
                </a:solidFill>
                <a:latin typeface="Source Code Pro" panose="020B05090304030202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parseOrigin(HttpServletRequest request);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DCCAAC-DE24-4C29-80C1-F6361F9DD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73920"/>
            <a:ext cx="9151389" cy="2292935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  <a:t>@Component</a:t>
            </a:r>
            <a:b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public class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HeaderOriginParser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implements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RequestOriginParser {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public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String parseOrigin(HttpServletRequest request) {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String origin = request.getHeader(</a:t>
            </a:r>
            <a:r>
              <a:rPr lang="zh-CN" altLang="zh-CN" sz="1300" b="1">
                <a:solidFill>
                  <a:srgbClr val="008000"/>
                </a:solidFill>
                <a:latin typeface="Source Code Pro" panose="020B0509030403020204" pitchFamily="49" charset="0"/>
              </a:rPr>
              <a:t>"origin"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if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(StringUtils.</a:t>
            </a:r>
            <a:r>
              <a:rPr lang="zh-CN" altLang="zh-CN" sz="1300" i="1">
                <a:solidFill>
                  <a:srgbClr val="000000"/>
                </a:solidFill>
                <a:latin typeface="Source Code Pro" panose="020B0509030403020204" pitchFamily="49" charset="0"/>
              </a:rPr>
              <a:t>isEmpty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(origin)){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300" b="1">
                <a:solidFill>
                  <a:srgbClr val="008000"/>
                </a:solidFill>
                <a:latin typeface="Source Code Pro" panose="020B0509030403020204" pitchFamily="49" charset="0"/>
              </a:rPr>
              <a:t>"blank"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;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}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3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origin;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}</a:t>
            </a:r>
            <a:b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37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授权规则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我们还需要在</a:t>
            </a:r>
            <a:r>
              <a:rPr lang="en-US" altLang="zh-CN"/>
              <a:t>gateway</a:t>
            </a:r>
            <a:r>
              <a:rPr lang="zh-CN" altLang="en-US"/>
              <a:t>服务中，利用网关的过滤器添加名为</a:t>
            </a:r>
            <a:r>
              <a:rPr lang="en-US" altLang="zh-CN"/>
              <a:t>gateway</a:t>
            </a:r>
            <a:r>
              <a:rPr lang="zh-CN" altLang="en-US"/>
              <a:t>的</a:t>
            </a:r>
            <a:r>
              <a:rPr lang="en-US" altLang="zh-CN"/>
              <a:t>origin</a:t>
            </a:r>
            <a:r>
              <a:rPr lang="zh-CN" altLang="en-US"/>
              <a:t>头：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给</a:t>
            </a:r>
            <a:r>
              <a:rPr lang="en-US" altLang="zh-CN"/>
              <a:t>/order/{orderId} </a:t>
            </a:r>
            <a:r>
              <a:rPr lang="zh-CN" altLang="en-US"/>
              <a:t>配置授权规则：</a:t>
            </a: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A7AF259-5A94-4DBF-A510-AB8044E4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4096"/>
            <a:ext cx="7648248" cy="156267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gateway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default-filters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- AddRequestHeader=origin,gateway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添加名为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origin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的请求头，值为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gateway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9C6D9B-70E1-4EC3-91CA-C4D5BD03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4723361"/>
            <a:ext cx="6530906" cy="15241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016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自定义异常结果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841414"/>
          </a:xfrm>
        </p:spPr>
        <p:txBody>
          <a:bodyPr/>
          <a:lstStyle/>
          <a:p>
            <a:r>
              <a:rPr lang="zh-CN" altLang="en-US"/>
              <a:t>默认情况下，发生限流、降级、授权拦截时，都会抛出异常到调用方。如果要自定义异常时的返回结果，需要实现</a:t>
            </a:r>
            <a:r>
              <a:rPr lang="en-US" altLang="zh-CN"/>
              <a:t>BlockExceptionHandler</a:t>
            </a:r>
            <a:r>
              <a:rPr lang="zh-CN" altLang="en-US"/>
              <a:t>接口：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7BDD7BF-C1C1-44B3-9C7E-BDEE4E035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0" y="2582614"/>
            <a:ext cx="11017760" cy="1692771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BlockExceptionHandler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</a:t>
            </a:r>
            <a:r>
              <a:rPr lang="en-US" altLang="zh-CN" sz="1300" i="1">
                <a:solidFill>
                  <a:srgbClr val="808080"/>
                </a:solidFill>
                <a:latin typeface="Source Code Pro" panose="020B0509030403020204" pitchFamily="49" charset="0"/>
              </a:rPr>
              <a:t> </a:t>
            </a:r>
            <a:r>
              <a:rPr lang="zh-CN" altLang="en-US" sz="1300" i="1">
                <a:solidFill>
                  <a:srgbClr val="808080"/>
                </a:solidFill>
                <a:latin typeface="Source Code Pro" panose="020B0509030403020204" pitchFamily="49" charset="0"/>
              </a:rPr>
              <a:t>处理请求被限流、降级、授权拦截时抛出的异常：</a:t>
            </a:r>
            <a:r>
              <a:rPr lang="en-US" altLang="zh-CN" sz="1300" i="1">
                <a:solidFill>
                  <a:srgbClr val="808080"/>
                </a:solidFill>
                <a:latin typeface="Source Code Pro" panose="020B0509030403020204" pitchFamily="49" charset="0"/>
              </a:rPr>
              <a:t>BlockException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handle(HttpServletRequest request, HttpServletResponse response, BlockException e)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Exception;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49852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自定义异常结果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841414"/>
          </a:xfrm>
        </p:spPr>
        <p:txBody>
          <a:bodyPr/>
          <a:lstStyle/>
          <a:p>
            <a:r>
              <a:rPr lang="zh-CN" altLang="en-US"/>
              <a:t>而</a:t>
            </a:r>
            <a:r>
              <a:rPr lang="en-US" altLang="zh-CN"/>
              <a:t>BlockException</a:t>
            </a:r>
            <a:r>
              <a:rPr lang="zh-CN" altLang="en-US"/>
              <a:t>包含很多个子类，分别对应不同的场景：</a:t>
            </a:r>
            <a:endParaRPr lang="en-US" altLang="zh-CN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41B289DF-E158-463A-9D31-3F69BE0C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17228"/>
              </p:ext>
            </p:extLst>
          </p:nvPr>
        </p:nvGraphicFramePr>
        <p:xfrm>
          <a:off x="1148773" y="2257519"/>
          <a:ext cx="8462818" cy="29762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31409">
                  <a:extLst>
                    <a:ext uri="{9D8B030D-6E8A-4147-A177-3AD203B41FA5}">
                      <a16:colId xmlns:a16="http://schemas.microsoft.com/office/drawing/2014/main" val="1249685524"/>
                    </a:ext>
                  </a:extLst>
                </a:gridCol>
                <a:gridCol w="4231409">
                  <a:extLst>
                    <a:ext uri="{9D8B030D-6E8A-4147-A177-3AD203B41FA5}">
                      <a16:colId xmlns:a16="http://schemas.microsoft.com/office/drawing/2014/main" val="4264976648"/>
                    </a:ext>
                  </a:extLst>
                </a:gridCol>
              </a:tblGrid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异常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01324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FlowException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限流异常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51939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ParamFlowException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热点参数限流的异常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169160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DegradeException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降级异常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52482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AuthorityException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授权规则异常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058124"/>
                  </a:ext>
                </a:extLst>
              </a:tr>
              <a:tr h="496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SystemBlockException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系统规则异常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81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206744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自定义异常结果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841414"/>
          </a:xfrm>
        </p:spPr>
        <p:txBody>
          <a:bodyPr/>
          <a:lstStyle/>
          <a:p>
            <a:r>
              <a:rPr lang="zh-CN" altLang="en-US"/>
              <a:t>我们在</a:t>
            </a:r>
            <a:r>
              <a:rPr lang="en-US" altLang="zh-CN"/>
              <a:t>order-service</a:t>
            </a:r>
            <a:r>
              <a:rPr lang="zh-CN" altLang="en-US"/>
              <a:t>中定义类，实现</a:t>
            </a:r>
            <a:r>
              <a:rPr lang="en-US" altLang="zh-CN"/>
              <a:t>BlockExceptionHandler</a:t>
            </a:r>
            <a:r>
              <a:rPr lang="zh-CN" altLang="en-US"/>
              <a:t>接口：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F6C348E-BF30-49E9-99FF-936C8256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64793"/>
            <a:ext cx="10411825" cy="4339650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SentinelBlockHandler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BlockExceptionHandler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handle(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HttpServletRequest httpServletRequest,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HttpServletResponse httpServletResponse, BlockException e)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String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未知异常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status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429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FlowException)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请求被限流了！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DegradeException)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请求被降级了！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ParamFlowException)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热点参数限流！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(e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instanceof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AuthorityException)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msg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请求没有权限！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status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401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httpServletResponse.setContentType(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"application/json;charset=utf-8"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httpServletResponse.setStatus(status);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httpServletResponse.getWriter().println(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"{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message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msg +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status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\"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: 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status +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620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985662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992692-B063-4E1B-9441-2B79609B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69850"/>
            <a:ext cx="4643120" cy="15850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C03AF78-C1DB-48A8-B657-7E519B7A5B38}"/>
              </a:ext>
            </a:extLst>
          </p:cNvPr>
          <p:cNvSpPr txBox="1">
            <a:spLocks/>
          </p:cNvSpPr>
          <p:nvPr/>
        </p:nvSpPr>
        <p:spPr>
          <a:xfrm>
            <a:off x="710880" y="2426986"/>
            <a:ext cx="10698800" cy="9644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舱壁模式：限定每个业务能使用的线程数，避免耗尽整个</a:t>
            </a:r>
            <a:r>
              <a:rPr lang="en-US" altLang="zh-CN" dirty="0"/>
              <a:t>tomcat</a:t>
            </a:r>
            <a:r>
              <a:rPr lang="zh-CN" altLang="en-US"/>
              <a:t>的资源，因此也叫线程隔离。</a:t>
            </a:r>
            <a:endParaRPr lang="en-US" altLang="zh-CN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C6ADDD2-66C1-4E75-8957-D68174A14171}"/>
              </a:ext>
            </a:extLst>
          </p:cNvPr>
          <p:cNvSpPr/>
          <p:nvPr/>
        </p:nvSpPr>
        <p:spPr>
          <a:xfrm>
            <a:off x="6918960" y="4108175"/>
            <a:ext cx="1069524" cy="117861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9642E3-5BD4-4117-AE16-158BEA327537}"/>
              </a:ext>
            </a:extLst>
          </p:cNvPr>
          <p:cNvSpPr/>
          <p:nvPr/>
        </p:nvSpPr>
        <p:spPr>
          <a:xfrm>
            <a:off x="9975432" y="3429000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C3B45E0-FFF9-4F8B-B8B4-F881D6BAE8D1}"/>
              </a:ext>
            </a:extLst>
          </p:cNvPr>
          <p:cNvSpPr/>
          <p:nvPr/>
        </p:nvSpPr>
        <p:spPr>
          <a:xfrm>
            <a:off x="9975432" y="4988954"/>
            <a:ext cx="1069524" cy="962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6B22C9B-E93A-43BB-8F03-CD1748276A80}"/>
              </a:ext>
            </a:extLst>
          </p:cNvPr>
          <p:cNvSpPr/>
          <p:nvPr/>
        </p:nvSpPr>
        <p:spPr>
          <a:xfrm>
            <a:off x="9975431" y="4992015"/>
            <a:ext cx="1069525" cy="9567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75AF5FD-CF3C-4566-809E-F2B72D01A711}"/>
              </a:ext>
            </a:extLst>
          </p:cNvPr>
          <p:cNvSpPr/>
          <p:nvPr/>
        </p:nvSpPr>
        <p:spPr>
          <a:xfrm>
            <a:off x="7077802" y="4287520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 dirty="0"/>
              <a:t>1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 dirty="0"/>
              <a:t>:10</a:t>
            </a:r>
            <a:endParaRPr lang="zh-CN" altLang="en-US" sz="10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E676484-3684-4524-AD49-598D8C6FC591}"/>
              </a:ext>
            </a:extLst>
          </p:cNvPr>
          <p:cNvSpPr/>
          <p:nvPr/>
        </p:nvSpPr>
        <p:spPr>
          <a:xfrm>
            <a:off x="7077802" y="4760657"/>
            <a:ext cx="751840" cy="406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业务</a:t>
            </a:r>
            <a:r>
              <a:rPr lang="en-US" altLang="zh-CN" sz="1000" dirty="0"/>
              <a:t>2</a:t>
            </a:r>
          </a:p>
          <a:p>
            <a:pPr algn="ctr"/>
            <a:r>
              <a:rPr lang="zh-CN" altLang="en-US" sz="1000"/>
              <a:t>线程</a:t>
            </a:r>
            <a:r>
              <a:rPr lang="en-US" altLang="zh-CN" sz="1000" dirty="0"/>
              <a:t>:10</a:t>
            </a:r>
            <a:endParaRPr lang="zh-CN" altLang="en-US" sz="100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CB6DADE-2FA3-4FBF-B6C6-BD444D62E0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255026" y="4490720"/>
            <a:ext cx="822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D1E8006-7664-444C-BC12-A2343EF911AE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7829642" y="3910450"/>
            <a:ext cx="2145790" cy="58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5555768-EBD6-4799-99B1-9A9B463E463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55026" y="4963857"/>
            <a:ext cx="822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F35353D-BC59-422A-9A7A-35E8CA7FD611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7829642" y="4963857"/>
            <a:ext cx="2145789" cy="506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77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3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E63B-D32A-4C45-97A2-BC4AB0F6E5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获取请求来源的接口是什么？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000000"/>
                </a:solidFill>
                <a:latin typeface="Source Code Pro" panose="020B0509030403020204" pitchFamily="49" charset="0"/>
              </a:rPr>
              <a:t>RequestOriginParser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处理</a:t>
            </a:r>
            <a:r>
              <a:rPr lang="en-US" altLang="zh-CN"/>
              <a:t>BlockException</a:t>
            </a:r>
            <a:r>
              <a:rPr lang="zh-CN" altLang="en-US"/>
              <a:t>的接口是什么？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BlockExceptionHandler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68180248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规则持久化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endParaRPr lang="en-US" altLang="zh-CN"/>
          </a:p>
          <a:p>
            <a:r>
              <a:rPr lang="zh-CN" altLang="en-US"/>
              <a:t>实现</a:t>
            </a:r>
            <a:r>
              <a:rPr lang="en-US" altLang="zh-CN"/>
              <a:t>push</a:t>
            </a:r>
            <a:r>
              <a:rPr lang="zh-CN" altLang="en-US"/>
              <a:t>模式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40340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Sentinel</a:t>
            </a:r>
            <a:r>
              <a:rPr lang="zh-CN" altLang="en-US"/>
              <a:t>的控制台规则管理有三种模式：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651F940-53CA-4EF9-914C-DC0CE059C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94758"/>
              </p:ext>
            </p:extLst>
          </p:nvPr>
        </p:nvGraphicFramePr>
        <p:xfrm>
          <a:off x="782320" y="2171700"/>
          <a:ext cx="10627359" cy="382385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71171">
                  <a:extLst>
                    <a:ext uri="{9D8B030D-6E8A-4147-A177-3AD203B41FA5}">
                      <a16:colId xmlns:a16="http://schemas.microsoft.com/office/drawing/2014/main" val="529928896"/>
                    </a:ext>
                  </a:extLst>
                </a:gridCol>
                <a:gridCol w="4987636">
                  <a:extLst>
                    <a:ext uri="{9D8B030D-6E8A-4147-A177-3AD203B41FA5}">
                      <a16:colId xmlns:a16="http://schemas.microsoft.com/office/drawing/2014/main" val="1811432890"/>
                    </a:ext>
                  </a:extLst>
                </a:gridCol>
                <a:gridCol w="1811712">
                  <a:extLst>
                    <a:ext uri="{9D8B030D-6E8A-4147-A177-3AD203B41FA5}">
                      <a16:colId xmlns:a16="http://schemas.microsoft.com/office/drawing/2014/main" val="3309947589"/>
                    </a:ext>
                  </a:extLst>
                </a:gridCol>
                <a:gridCol w="2656840">
                  <a:extLst>
                    <a:ext uri="{9D8B030D-6E8A-4147-A177-3AD203B41FA5}">
                      <a16:colId xmlns:a16="http://schemas.microsoft.com/office/drawing/2014/main" val="3619969671"/>
                    </a:ext>
                  </a:extLst>
                </a:gridCol>
              </a:tblGrid>
              <a:tr h="5005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推送模式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说明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优点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effectLst/>
                          <a:latin typeface="+mn-ea"/>
                          <a:ea typeface="+mn-ea"/>
                        </a:rPr>
                        <a:t>缺点</a:t>
                      </a:r>
                    </a:p>
                  </a:txBody>
                  <a:tcPr marL="38016" marR="38016" marT="17546" marB="17546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6554"/>
                  </a:ext>
                </a:extLst>
              </a:tr>
              <a:tr h="7331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  <a:hlinkClick r:id="rId2"/>
                        </a:rPr>
                        <a:t>原始模式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+mn-ea"/>
                          <a:ea typeface="+mn-ea"/>
                        </a:rPr>
                        <a:t>API 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将规则推送至客户端并直接更新到内存中，扩展写数据源（</a:t>
                      </a:r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  <a:hlinkClick r:id="rId3"/>
                        </a:rPr>
                        <a:t>WritableDataSource</a:t>
                      </a:r>
                      <a:r>
                        <a:rPr lang="en-US" sz="1400">
                          <a:effectLst/>
                          <a:latin typeface="+mn-ea"/>
                          <a:ea typeface="+mn-ea"/>
                        </a:rPr>
                        <a:t>）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，默认就是这种</a:t>
                      </a:r>
                      <a:endParaRPr 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简单，无任何依赖</a:t>
                      </a: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不保证一致性；规则保存在内存中，重启即消失。严重不建议用于生产环境</a:t>
                      </a:r>
                    </a:p>
                  </a:txBody>
                  <a:tcPr marL="38016" marR="38016" marT="17546" marB="17546" anchor="ctr"/>
                </a:tc>
                <a:extLst>
                  <a:ext uri="{0D108BD9-81ED-4DB2-BD59-A6C34878D82A}">
                    <a16:rowId xmlns:a16="http://schemas.microsoft.com/office/drawing/2014/main" val="2675276464"/>
                  </a:ext>
                </a:extLst>
              </a:tr>
              <a:tr h="108353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  <a:hlinkClick r:id="rId4"/>
                        </a:rPr>
                        <a:t>Pull </a:t>
                      </a:r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  <a:hlinkClick r:id="rId4"/>
                        </a:rPr>
                        <a:t>模式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扩展写数据源（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  <a:hlinkClick r:id="rId3"/>
                        </a:rPr>
                        <a:t>WritableDataSource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）， 客户端主动向某个规则管理中心定期轮询拉取规则，这个规则中心可以是 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RDBMS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、文件 等</a:t>
                      </a: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简单，无任何依赖；规则持久化</a:t>
                      </a: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不保证一致性；实时性不保证，拉取过于频繁也可能会有性能问题。</a:t>
                      </a:r>
                    </a:p>
                  </a:txBody>
                  <a:tcPr marL="38016" marR="38016" marT="17546" marB="1754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191061"/>
                  </a:ext>
                </a:extLst>
              </a:tr>
              <a:tr h="1506682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strike="noStrike">
                          <a:effectLst/>
                          <a:latin typeface="+mn-ea"/>
                          <a:ea typeface="+mn-ea"/>
                          <a:hlinkClick r:id="rId5"/>
                        </a:rPr>
                        <a:t>Push </a:t>
                      </a:r>
                      <a:r>
                        <a:rPr lang="zh-CN" altLang="en-US" sz="1400" b="1" u="none" strike="noStrike">
                          <a:effectLst/>
                          <a:latin typeface="+mn-ea"/>
                          <a:ea typeface="+mn-ea"/>
                          <a:hlinkClick r:id="rId5"/>
                        </a:rPr>
                        <a:t>模式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扩展读数据源（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  <a:hlinkClick r:id="rId3"/>
                        </a:rPr>
                        <a:t>ReadableDataSource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），规则中心统一推送，客户端通过注册监听器的方式时刻监听变化，比如使用 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Nacos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Zookeeper 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等配置中心。这种方式有更好的实时性和一致性保证。</a:t>
                      </a:r>
                      <a:r>
                        <a:rPr lang="zh-CN" altLang="en-US" sz="1400" b="1">
                          <a:effectLst/>
                          <a:latin typeface="+mn-ea"/>
                          <a:ea typeface="+mn-ea"/>
                        </a:rPr>
                        <a:t>生产环境下一般采用 </a:t>
                      </a:r>
                      <a:r>
                        <a:rPr lang="en-US" altLang="zh-CN" sz="1400" b="1">
                          <a:effectLst/>
                          <a:latin typeface="+mn-ea"/>
                          <a:ea typeface="+mn-ea"/>
                        </a:rPr>
                        <a:t>push </a:t>
                      </a:r>
                      <a:r>
                        <a:rPr lang="zh-CN" altLang="en-US" sz="1400" b="1">
                          <a:effectLst/>
                          <a:latin typeface="+mn-ea"/>
                          <a:ea typeface="+mn-ea"/>
                        </a:rPr>
                        <a:t>模式的数据源。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规则持久化；一致性；</a:t>
                      </a:r>
                    </a:p>
                  </a:txBody>
                  <a:tcPr marL="38016" marR="38016" marT="17546" marB="17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引入第三方依赖</a:t>
                      </a:r>
                    </a:p>
                  </a:txBody>
                  <a:tcPr marL="38016" marR="38016" marT="17546" marB="17546" anchor="ctr"/>
                </a:tc>
                <a:extLst>
                  <a:ext uri="{0D108BD9-81ED-4DB2-BD59-A6C34878D82A}">
                    <a16:rowId xmlns:a16="http://schemas.microsoft.com/office/drawing/2014/main" val="3202322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975803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r>
              <a:rPr lang="en-US" altLang="zh-CN"/>
              <a:t>-</a:t>
            </a:r>
            <a:r>
              <a:rPr lang="zh-CN" altLang="en-US"/>
              <a:t>原始模式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原始模式：控制台配置的规则直接推送到</a:t>
            </a:r>
            <a:r>
              <a:rPr lang="en-US" altLang="zh-CN"/>
              <a:t>Sentinel</a:t>
            </a:r>
            <a:r>
              <a:rPr lang="zh-CN" altLang="en-US"/>
              <a:t>客户端，也就是我们的应用。然后保存在内存中，服务重启则丢失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3654D6-4614-4A89-A2C2-FE7EB3F8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82" y="2203284"/>
            <a:ext cx="6487080" cy="36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9691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r>
              <a:rPr lang="en-US" altLang="zh-CN"/>
              <a:t>-pull</a:t>
            </a:r>
            <a:r>
              <a:rPr lang="zh-CN" altLang="en-US"/>
              <a:t>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pull</a:t>
            </a:r>
            <a:r>
              <a:rPr lang="zh-CN" altLang="en-US"/>
              <a:t>模式：控制台将配置的规则推送到</a:t>
            </a:r>
            <a:r>
              <a:rPr lang="en-US" altLang="zh-CN"/>
              <a:t>Sentinel</a:t>
            </a:r>
            <a:r>
              <a:rPr lang="zh-CN" altLang="en-US"/>
              <a:t>客户端，而客户端会将配置规则保存在本地文件或数据库中。以后会定时去本地文件或数据库中查询，更新本地规则。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9D2150-594B-48B4-ADCB-C6F82601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29" y="2509291"/>
            <a:ext cx="8878069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8816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规则管理模式</a:t>
            </a:r>
            <a:r>
              <a:rPr lang="en-US" altLang="zh-CN"/>
              <a:t>-push</a:t>
            </a:r>
            <a:r>
              <a:rPr lang="zh-CN" altLang="en-US"/>
              <a:t>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push</a:t>
            </a:r>
            <a:r>
              <a:rPr lang="zh-CN" altLang="en-US"/>
              <a:t>模式：控制台将配置规则推送到远程配置中心，例如</a:t>
            </a:r>
            <a:r>
              <a:rPr lang="en-US" altLang="zh-CN"/>
              <a:t>Nacos</a:t>
            </a:r>
            <a:r>
              <a:rPr lang="zh-CN" altLang="en-US"/>
              <a:t>。</a:t>
            </a:r>
            <a:r>
              <a:rPr lang="en-US" altLang="zh-CN"/>
              <a:t>Sentinel</a:t>
            </a:r>
            <a:r>
              <a:rPr lang="zh-CN" altLang="en-US"/>
              <a:t>客户端监听</a:t>
            </a:r>
            <a:r>
              <a:rPr lang="en-US" altLang="zh-CN"/>
              <a:t>Nacos</a:t>
            </a:r>
            <a:r>
              <a:rPr lang="zh-CN" altLang="en-US"/>
              <a:t>，获取配置变更的推送消息，完成本地配置更新。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A4BB93-070D-4A40-8EC4-BBE228F1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91" y="2432694"/>
            <a:ext cx="7177730" cy="420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6834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B7325D-5B7F-475F-B450-C608E742F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Sentinel</a:t>
            </a:r>
            <a:r>
              <a:rPr lang="zh-CN" altLang="en-US"/>
              <a:t>的三种配置管理模式是什么？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原始模式：保存在内存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pull</a:t>
            </a:r>
            <a:r>
              <a:rPr lang="zh-CN" altLang="en-US" sz="1600"/>
              <a:t>模式：保存在本地文件或数据库，定时去读取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push</a:t>
            </a:r>
            <a:r>
              <a:rPr lang="zh-CN" altLang="en-US" sz="1600"/>
              <a:t>模式：保存在</a:t>
            </a:r>
            <a:r>
              <a:rPr lang="en-US" altLang="zh-CN" sz="1600"/>
              <a:t>nacos</a:t>
            </a:r>
            <a:r>
              <a:rPr lang="zh-CN" altLang="en-US" sz="1600"/>
              <a:t>，监听变更实时更新</a:t>
            </a:r>
          </a:p>
        </p:txBody>
      </p:sp>
    </p:spTree>
    <p:extLst>
      <p:ext uri="{BB962C8B-B14F-4D97-AF65-F5344CB8AC3E}">
        <p14:creationId xmlns:p14="http://schemas.microsoft.com/office/powerpoint/2010/main" val="3191562186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</a:t>
            </a:r>
            <a:r>
              <a:rPr lang="en-US" altLang="zh-CN"/>
              <a:t>push</a:t>
            </a:r>
            <a:r>
              <a:rPr lang="zh-CN" altLang="en-US"/>
              <a:t>模式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F2378-5409-4E5F-8A57-3C02F18F1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push</a:t>
            </a:r>
            <a:r>
              <a:rPr lang="zh-CN" altLang="en-US"/>
              <a:t>模式实现最为复杂，依赖于</a:t>
            </a:r>
            <a:r>
              <a:rPr lang="en-US" altLang="zh-CN"/>
              <a:t>nacos</a:t>
            </a:r>
            <a:r>
              <a:rPr lang="zh-CN" altLang="en-US"/>
              <a:t>，并且需要改在</a:t>
            </a:r>
            <a:r>
              <a:rPr lang="en-US" altLang="zh-CN"/>
              <a:t>Sentinel</a:t>
            </a:r>
            <a:r>
              <a:rPr lang="zh-CN" altLang="en-US"/>
              <a:t>控制台。整体步骤如下：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order-service</a:t>
            </a:r>
            <a:r>
              <a:rPr lang="zh-CN" altLang="en-US"/>
              <a:t>服务，使其监听</a:t>
            </a:r>
            <a:r>
              <a:rPr lang="en-US" altLang="zh-CN"/>
              <a:t>Nacos</a:t>
            </a:r>
            <a:r>
              <a:rPr lang="zh-CN" altLang="en-US"/>
              <a:t>配置中心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Sentinel-dashboard</a:t>
            </a:r>
            <a:r>
              <a:rPr lang="zh-CN" altLang="en-US"/>
              <a:t>源码，配置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Sentinel-dashboard</a:t>
            </a:r>
            <a:r>
              <a:rPr lang="zh-CN" altLang="en-US"/>
              <a:t>源码，修改前端页面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重新编译、打包</a:t>
            </a:r>
            <a:r>
              <a:rPr lang="en-US" altLang="zh-CN"/>
              <a:t>-dashboard</a:t>
            </a:r>
            <a:r>
              <a:rPr lang="zh-CN" altLang="en-US"/>
              <a:t>源码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详细步骤可以参考课前资料的</a:t>
            </a:r>
            <a:r>
              <a:rPr lang="en-US" altLang="zh-CN"/>
              <a:t>《sentinel</a:t>
            </a:r>
            <a:r>
              <a:rPr lang="zh-CN" altLang="en-US"/>
              <a:t>规则持久化</a:t>
            </a:r>
            <a:r>
              <a:rPr lang="en-US" altLang="zh-CN"/>
              <a:t>》</a:t>
            </a:r>
            <a:r>
              <a:rPr lang="zh-CN" altLang="en-US"/>
              <a:t>：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836C8E5-70CC-4543-B4D5-562F39D9D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711909"/>
              </p:ext>
            </p:extLst>
          </p:nvPr>
        </p:nvGraphicFramePr>
        <p:xfrm>
          <a:off x="782320" y="4749671"/>
          <a:ext cx="2177942" cy="73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296360" imgH="437400" progId="Package">
                  <p:embed/>
                </p:oleObj>
              </mc:Choice>
              <mc:Fallback>
                <p:oleObj name="包装程序外壳对象" showAsIcon="1" r:id="rId2" imgW="129636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2320" y="4749671"/>
                        <a:ext cx="2177942" cy="73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373662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步骤一：修改</a:t>
            </a:r>
            <a:r>
              <a:rPr lang="en-US" altLang="zh-CN"/>
              <a:t>order-service</a:t>
            </a:r>
            <a:r>
              <a:rPr lang="zh-CN" altLang="en-US"/>
              <a:t>服务，使其监听</a:t>
            </a:r>
            <a:r>
              <a:rPr lang="en-US" altLang="zh-CN"/>
              <a:t>Nacos</a:t>
            </a:r>
            <a:r>
              <a:rPr lang="zh-CN" altLang="en-US"/>
              <a:t>配置中心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具体步骤如下：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引入依赖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配置</a:t>
            </a:r>
            <a:r>
              <a:rPr lang="en-US" altLang="zh-CN"/>
              <a:t>nacos</a:t>
            </a:r>
            <a:r>
              <a:rPr lang="zh-CN" altLang="en-US"/>
              <a:t>地址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4B3A9B-813A-40A6-8040-63D0050A3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750" y="2722951"/>
            <a:ext cx="5551520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&gt;com.alibaba.csp&lt;/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&gt;sentinel-datasource-nacos&lt;/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BAFD64-AB20-421E-A520-8E6081BF8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750" y="4321431"/>
            <a:ext cx="6894836" cy="2092881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spring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cloud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sentinel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datasource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flow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nacos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server-addr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localhost:8848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nacos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地址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dataId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orderservice-flow-rules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SENTINEL_GROUP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rule-type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: flow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还可以是：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degrade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authority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param-flow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038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步骤二：修改</a:t>
            </a:r>
            <a:r>
              <a:rPr lang="en-US" altLang="zh-CN"/>
              <a:t>sentinel-dashboard</a:t>
            </a:r>
            <a:r>
              <a:rPr lang="zh-CN" altLang="en-US"/>
              <a:t>源码，添加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具体步骤如下：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解压课前资料中的</a:t>
            </a:r>
            <a:r>
              <a:rPr lang="en-US" altLang="zh-CN"/>
              <a:t>sentinel</a:t>
            </a:r>
            <a:r>
              <a:rPr lang="zh-CN" altLang="en-US"/>
              <a:t>源码包，并用</a:t>
            </a:r>
            <a:r>
              <a:rPr lang="en-US" altLang="zh-CN"/>
              <a:t>IDEA</a:t>
            </a:r>
            <a:r>
              <a:rPr lang="zh-CN" altLang="en-US"/>
              <a:t>打开：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</a:t>
            </a:r>
            <a:r>
              <a:rPr lang="en-US" altLang="zh-CN"/>
              <a:t>sentinel-dashboard</a:t>
            </a:r>
            <a:r>
              <a:rPr lang="zh-CN" altLang="en-US"/>
              <a:t>源码的</a:t>
            </a:r>
            <a:r>
              <a:rPr lang="en-US" altLang="zh-CN"/>
              <a:t>pom</a:t>
            </a:r>
            <a:r>
              <a:rPr lang="zh-CN" altLang="en-US"/>
              <a:t>文件，将</a:t>
            </a:r>
            <a:r>
              <a:rPr lang="en-US" altLang="zh-CN"/>
              <a:t>sentinel-datasource-nacos</a:t>
            </a:r>
            <a:r>
              <a:rPr lang="zh-CN" altLang="en-US"/>
              <a:t>依赖的</a:t>
            </a:r>
            <a:r>
              <a:rPr lang="en-US" altLang="zh-CN"/>
              <a:t>scope</a:t>
            </a:r>
            <a:r>
              <a:rPr lang="zh-CN" altLang="en-US"/>
              <a:t>去掉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F621E6E-12A5-486A-84E8-7E8D0C26D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941541"/>
              </p:ext>
            </p:extLst>
          </p:nvPr>
        </p:nvGraphicFramePr>
        <p:xfrm>
          <a:off x="2534661" y="2564391"/>
          <a:ext cx="1205982" cy="521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012680" imgH="437400" progId="Package">
                  <p:embed/>
                </p:oleObj>
              </mc:Choice>
              <mc:Fallback>
                <p:oleObj name="包装程序外壳对象" showAsIcon="1" r:id="rId2" imgW="1012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4661" y="2564391"/>
                        <a:ext cx="1205982" cy="521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6BB3C82-1944-4FF6-B11E-10E15051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661" y="4156364"/>
            <a:ext cx="5551520" cy="1092607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&gt;com.alibaba.csp&lt;/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&gt;sentinel-datasource-nacos&lt;/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&lt;!--&lt;scope&gt;test&lt;/scope&gt;--&gt;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7277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985662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C03AF78-C1DB-48A8-B657-7E519B7A5B38}"/>
              </a:ext>
            </a:extLst>
          </p:cNvPr>
          <p:cNvSpPr txBox="1">
            <a:spLocks/>
          </p:cNvSpPr>
          <p:nvPr/>
        </p:nvSpPr>
        <p:spPr>
          <a:xfrm>
            <a:off x="710880" y="2426987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舱壁模式：限定每个业务能使用的线程数，避免耗尽整个</a:t>
            </a:r>
            <a:r>
              <a:rPr lang="en-US" altLang="zh-CN" dirty="0"/>
              <a:t>tomcat</a:t>
            </a:r>
            <a:r>
              <a:rPr lang="zh-CN" altLang="en-US"/>
              <a:t>的资源，因此也叫线程隔离。</a:t>
            </a:r>
            <a:endParaRPr lang="en-US" altLang="zh-CN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4B5C3669-96EF-4896-B3CB-0E3BBC741549}"/>
              </a:ext>
            </a:extLst>
          </p:cNvPr>
          <p:cNvSpPr txBox="1">
            <a:spLocks/>
          </p:cNvSpPr>
          <p:nvPr/>
        </p:nvSpPr>
        <p:spPr>
          <a:xfrm>
            <a:off x="710880" y="2799523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熔断降级：由</a:t>
            </a:r>
            <a:r>
              <a:rPr lang="zh-CN" altLang="en-US" b="1"/>
              <a:t>断路器</a:t>
            </a:r>
            <a:r>
              <a:rPr lang="zh-CN" altLang="en-US"/>
              <a:t>统计业务执行的异常比例，如果超出阈值则会</a:t>
            </a:r>
            <a:r>
              <a:rPr lang="zh-CN" altLang="en-US" b="1"/>
              <a:t>熔断</a:t>
            </a:r>
            <a:r>
              <a:rPr lang="zh-CN" altLang="en-US"/>
              <a:t>该业务，拦截访问该业务的一切请求。</a:t>
            </a:r>
            <a:endParaRPr lang="en-US" altLang="zh-CN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C8D5619-922C-4CA0-A23B-9C5546AD2F91}"/>
              </a:ext>
            </a:extLst>
          </p:cNvPr>
          <p:cNvGrpSpPr/>
          <p:nvPr/>
        </p:nvGrpSpPr>
        <p:grpSpPr>
          <a:xfrm>
            <a:off x="743883" y="3385609"/>
            <a:ext cx="3619373" cy="2999972"/>
            <a:chOff x="743883" y="3385609"/>
            <a:chExt cx="3619373" cy="2999972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196501B-CF31-4E02-8A28-DED29C21076A}"/>
                </a:ext>
              </a:extLst>
            </p:cNvPr>
            <p:cNvSpPr/>
            <p:nvPr/>
          </p:nvSpPr>
          <p:spPr>
            <a:xfrm>
              <a:off x="1119122" y="4510304"/>
              <a:ext cx="851046" cy="76620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A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3DA7558-5DD9-46FE-8096-0C7E9550BBDF}"/>
                </a:ext>
              </a:extLst>
            </p:cNvPr>
            <p:cNvSpPr/>
            <p:nvPr/>
          </p:nvSpPr>
          <p:spPr>
            <a:xfrm>
              <a:off x="3512208" y="3385609"/>
              <a:ext cx="851045" cy="7662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B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4B06528-4BBF-4FEF-878A-BB672BEBA6F3}"/>
                </a:ext>
              </a:extLst>
            </p:cNvPr>
            <p:cNvSpPr/>
            <p:nvPr/>
          </p:nvSpPr>
          <p:spPr>
            <a:xfrm>
              <a:off x="3512210" y="4514782"/>
              <a:ext cx="851046" cy="76132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C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CC13081-7A95-43D1-B35D-4E2258FD0990}"/>
                </a:ext>
              </a:extLst>
            </p:cNvPr>
            <p:cNvSpPr/>
            <p:nvPr/>
          </p:nvSpPr>
          <p:spPr>
            <a:xfrm>
              <a:off x="3512208" y="5624252"/>
              <a:ext cx="851046" cy="76132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3">
                      <a:lumMod val="50000"/>
                    </a:schemeClr>
                  </a:solidFill>
                </a:rPr>
                <a:t>服务</a:t>
              </a:r>
              <a:r>
                <a:rPr lang="en-US" altLang="zh-CN" sz="1200" dirty="0">
                  <a:solidFill>
                    <a:schemeClr val="accent3">
                      <a:lumMod val="50000"/>
                    </a:schemeClr>
                  </a:solidFill>
                </a:rPr>
                <a:t>D</a:t>
              </a:r>
              <a:endParaRPr lang="zh-CN" altLang="en-US" sz="12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B33E663E-7A85-43C1-873E-37FD52C9775E}"/>
                </a:ext>
              </a:extLst>
            </p:cNvPr>
            <p:cNvCxnSpPr>
              <a:cxnSpLocks/>
            </p:cNvCxnSpPr>
            <p:nvPr/>
          </p:nvCxnSpPr>
          <p:spPr>
            <a:xfrm>
              <a:off x="837394" y="4583843"/>
              <a:ext cx="113820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ADFA240A-A22B-4EAF-9A5C-7BEF168F5159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1936322" y="3768710"/>
              <a:ext cx="1575886" cy="8150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CA7378D9-CD7E-44D7-8380-BB670E085063}"/>
                </a:ext>
              </a:extLst>
            </p:cNvPr>
            <p:cNvCxnSpPr>
              <a:cxnSpLocks/>
            </p:cNvCxnSpPr>
            <p:nvPr/>
          </p:nvCxnSpPr>
          <p:spPr>
            <a:xfrm>
              <a:off x="837394" y="4675283"/>
              <a:ext cx="113820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E48B760-6431-4A6D-9F2B-60C150116E5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255" y="4666005"/>
              <a:ext cx="1559492" cy="108333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B838CA6B-3433-424C-A765-4960B5E254BD}"/>
                </a:ext>
              </a:extLst>
            </p:cNvPr>
            <p:cNvSpPr/>
            <p:nvPr/>
          </p:nvSpPr>
          <p:spPr>
            <a:xfrm>
              <a:off x="3512209" y="5624252"/>
              <a:ext cx="851046" cy="761329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592B99B-C01C-4BD4-9D1E-D5E18DCAF225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5" y="4675541"/>
              <a:ext cx="1158626" cy="3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A7FFED27-E1CC-418E-88A5-C03FAA7645D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030" y="4666005"/>
              <a:ext cx="1560186" cy="10833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DD24E66-AC7C-4D21-9533-B01C186A2E61}"/>
                </a:ext>
              </a:extLst>
            </p:cNvPr>
            <p:cNvCxnSpPr>
              <a:cxnSpLocks/>
            </p:cNvCxnSpPr>
            <p:nvPr/>
          </p:nvCxnSpPr>
          <p:spPr>
            <a:xfrm>
              <a:off x="836335" y="4766482"/>
              <a:ext cx="1139037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F3A4028-D569-449D-8DFE-099A5EE55093}"/>
                </a:ext>
              </a:extLst>
            </p:cNvPr>
            <p:cNvCxnSpPr>
              <a:cxnSpLocks/>
            </p:cNvCxnSpPr>
            <p:nvPr/>
          </p:nvCxnSpPr>
          <p:spPr>
            <a:xfrm>
              <a:off x="1974255" y="4760126"/>
              <a:ext cx="1537705" cy="10807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4354D5D-AC4B-4996-976A-69302C9A3F62}"/>
                </a:ext>
              </a:extLst>
            </p:cNvPr>
            <p:cNvCxnSpPr>
              <a:cxnSpLocks/>
            </p:cNvCxnSpPr>
            <p:nvPr/>
          </p:nvCxnSpPr>
          <p:spPr>
            <a:xfrm>
              <a:off x="818970" y="5207670"/>
              <a:ext cx="1162091" cy="18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80ACBFD-FB8C-4E46-818A-1C30322E35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28" y="5188448"/>
              <a:ext cx="1569143" cy="11003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DC5A0F9-163D-4AA9-9865-9DE3B4D0466E}"/>
                </a:ext>
              </a:extLst>
            </p:cNvPr>
            <p:cNvSpPr txBox="1"/>
            <p:nvPr/>
          </p:nvSpPr>
          <p:spPr>
            <a:xfrm>
              <a:off x="748643" y="4737372"/>
              <a:ext cx="408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FF0000"/>
                  </a:solidFill>
                  <a:latin typeface="+mn-lt"/>
                  <a:ea typeface="+mn-ea"/>
                </a:rPr>
                <a:t>...</a:t>
              </a:r>
              <a:endParaRPr lang="zh-CN" altLang="en-US" sz="105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FB3F3AE2-EB57-408A-886F-F1E8D47E5A06}"/>
                </a:ext>
              </a:extLst>
            </p:cNvPr>
            <p:cNvSpPr/>
            <p:nvPr/>
          </p:nvSpPr>
          <p:spPr>
            <a:xfrm>
              <a:off x="1117357" y="4514782"/>
              <a:ext cx="851046" cy="761329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6E28A4-342D-4DC4-B20B-55F6C498CF9B}"/>
                </a:ext>
              </a:extLst>
            </p:cNvPr>
            <p:cNvSpPr txBox="1"/>
            <p:nvPr/>
          </p:nvSpPr>
          <p:spPr>
            <a:xfrm>
              <a:off x="743883" y="4898073"/>
              <a:ext cx="4288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FF0000"/>
                  </a:solidFill>
                  <a:latin typeface="+mn-lt"/>
                  <a:ea typeface="+mn-ea"/>
                </a:rPr>
                <a:t>...</a:t>
              </a:r>
              <a:endParaRPr lang="zh-CN" altLang="en-US" sz="105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FECB401-B9C4-4401-AA45-791D5D15687A}"/>
                </a:ext>
              </a:extLst>
            </p:cNvPr>
            <p:cNvSpPr txBox="1"/>
            <p:nvPr/>
          </p:nvSpPr>
          <p:spPr>
            <a:xfrm>
              <a:off x="1153741" y="5365221"/>
              <a:ext cx="883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tomcat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资源耗尽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635E25D-AD73-41EC-AAD9-6486EE92668C}"/>
              </a:ext>
            </a:extLst>
          </p:cNvPr>
          <p:cNvSpPr/>
          <p:nvPr/>
        </p:nvSpPr>
        <p:spPr>
          <a:xfrm>
            <a:off x="7120047" y="4512345"/>
            <a:ext cx="851046" cy="7662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4A66A01-D5AA-4892-87B1-ADA53361D382}"/>
              </a:ext>
            </a:extLst>
          </p:cNvPr>
          <p:cNvSpPr/>
          <p:nvPr/>
        </p:nvSpPr>
        <p:spPr>
          <a:xfrm>
            <a:off x="9682819" y="3385609"/>
            <a:ext cx="851045" cy="7662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EB5CEA9-1C8C-4B48-9446-89FB61DDB050}"/>
              </a:ext>
            </a:extLst>
          </p:cNvPr>
          <p:cNvSpPr/>
          <p:nvPr/>
        </p:nvSpPr>
        <p:spPr>
          <a:xfrm>
            <a:off x="9682821" y="451478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7BC6400F-819D-4424-8DC0-4E0459987A8C}"/>
              </a:ext>
            </a:extLst>
          </p:cNvPr>
          <p:cNvSpPr/>
          <p:nvPr/>
        </p:nvSpPr>
        <p:spPr>
          <a:xfrm>
            <a:off x="9682819" y="5624252"/>
            <a:ext cx="851046" cy="761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accent3">
                    <a:lumMod val="50000"/>
                  </a:schemeClr>
                </a:solidFill>
              </a:rPr>
              <a:t>服务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zh-CN" altLang="en-US" sz="120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DE222BA-9329-46F0-9EA1-B893D7D0C1D9}"/>
              </a:ext>
            </a:extLst>
          </p:cNvPr>
          <p:cNvCxnSpPr>
            <a:cxnSpLocks/>
          </p:cNvCxnSpPr>
          <p:nvPr/>
        </p:nvCxnSpPr>
        <p:spPr>
          <a:xfrm>
            <a:off x="6857173" y="4596264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3C408FB-93CD-4C7D-9631-5FB7AD8A48A8}"/>
              </a:ext>
            </a:extLst>
          </p:cNvPr>
          <p:cNvCxnSpPr>
            <a:cxnSpLocks/>
          </p:cNvCxnSpPr>
          <p:nvPr/>
        </p:nvCxnSpPr>
        <p:spPr>
          <a:xfrm>
            <a:off x="7983132" y="4596264"/>
            <a:ext cx="1703412" cy="11530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A689CA6-FD1A-4015-A70F-62EAD88840F4}"/>
              </a:ext>
            </a:extLst>
          </p:cNvPr>
          <p:cNvCxnSpPr>
            <a:cxnSpLocks/>
          </p:cNvCxnSpPr>
          <p:nvPr/>
        </p:nvCxnSpPr>
        <p:spPr>
          <a:xfrm>
            <a:off x="6857173" y="4687704"/>
            <a:ext cx="113820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014E053-BEA6-4129-BA8C-F1A0AD420364}"/>
              </a:ext>
            </a:extLst>
          </p:cNvPr>
          <p:cNvCxnSpPr>
            <a:cxnSpLocks/>
          </p:cNvCxnSpPr>
          <p:nvPr/>
        </p:nvCxnSpPr>
        <p:spPr>
          <a:xfrm>
            <a:off x="7987572" y="4686974"/>
            <a:ext cx="1703183" cy="11693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A1512059-B4AD-428C-B699-D98A5838F47C}"/>
              </a:ext>
            </a:extLst>
          </p:cNvPr>
          <p:cNvSpPr/>
          <p:nvPr/>
        </p:nvSpPr>
        <p:spPr>
          <a:xfrm>
            <a:off x="9682820" y="5624252"/>
            <a:ext cx="851046" cy="761329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18A5295-E3C8-499B-BD00-D6120D158CCD}"/>
              </a:ext>
            </a:extLst>
          </p:cNvPr>
          <p:cNvCxnSpPr>
            <a:cxnSpLocks/>
          </p:cNvCxnSpPr>
          <p:nvPr/>
        </p:nvCxnSpPr>
        <p:spPr>
          <a:xfrm>
            <a:off x="6856114" y="4778903"/>
            <a:ext cx="113903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51922BA-B5DB-4939-86DD-775CDF8F2803}"/>
              </a:ext>
            </a:extLst>
          </p:cNvPr>
          <p:cNvCxnSpPr>
            <a:cxnSpLocks/>
          </p:cNvCxnSpPr>
          <p:nvPr/>
        </p:nvCxnSpPr>
        <p:spPr>
          <a:xfrm>
            <a:off x="7971093" y="4778903"/>
            <a:ext cx="1715451" cy="11707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D742E14-F761-4A7F-BA9C-6294E9CAB5F7}"/>
              </a:ext>
            </a:extLst>
          </p:cNvPr>
          <p:cNvCxnSpPr>
            <a:cxnSpLocks/>
          </p:cNvCxnSpPr>
          <p:nvPr/>
        </p:nvCxnSpPr>
        <p:spPr>
          <a:xfrm>
            <a:off x="6857171" y="4920001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50ACB1B-F011-4673-8EBC-625E60B101A5}"/>
              </a:ext>
            </a:extLst>
          </p:cNvPr>
          <p:cNvCxnSpPr>
            <a:cxnSpLocks/>
          </p:cNvCxnSpPr>
          <p:nvPr/>
        </p:nvCxnSpPr>
        <p:spPr>
          <a:xfrm>
            <a:off x="6857171" y="5058732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098E45B-4B41-4C68-91AA-4BA0DE6DF88A}"/>
              </a:ext>
            </a:extLst>
          </p:cNvPr>
          <p:cNvCxnSpPr>
            <a:cxnSpLocks/>
          </p:cNvCxnSpPr>
          <p:nvPr/>
        </p:nvCxnSpPr>
        <p:spPr>
          <a:xfrm>
            <a:off x="6856114" y="5180419"/>
            <a:ext cx="11382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CD6CCD45-13DA-4B46-A18E-679E7B777357}"/>
              </a:ext>
            </a:extLst>
          </p:cNvPr>
          <p:cNvSpPr/>
          <p:nvPr/>
        </p:nvSpPr>
        <p:spPr>
          <a:xfrm>
            <a:off x="7994317" y="4365242"/>
            <a:ext cx="321307" cy="105409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熔断</a:t>
            </a:r>
          </a:p>
        </p:txBody>
      </p:sp>
    </p:spTree>
    <p:extLst>
      <p:ext uri="{BB962C8B-B14F-4D97-AF65-F5344CB8AC3E}">
        <p14:creationId xmlns:p14="http://schemas.microsoft.com/office/powerpoint/2010/main" val="392032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1" grpId="0" animBg="1"/>
      <p:bldP spid="52" grpId="0" animBg="1"/>
      <p:bldP spid="53" grpId="0" animBg="1"/>
      <p:bldP spid="54" grpId="0" animBg="1"/>
      <p:bldP spid="59" grpId="0" animBg="1"/>
      <p:bldP spid="10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步骤三：修改</a:t>
            </a:r>
            <a:r>
              <a:rPr lang="en-US" altLang="zh-CN"/>
              <a:t>sentinel-dashboard</a:t>
            </a:r>
            <a:r>
              <a:rPr lang="zh-CN" altLang="en-US"/>
              <a:t>的源码，配置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具体步骤如下：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拷贝</a:t>
            </a:r>
            <a:r>
              <a:rPr lang="en-US" altLang="zh-CN"/>
              <a:t>test</a:t>
            </a:r>
            <a:r>
              <a:rPr lang="zh-CN" altLang="en-US"/>
              <a:t>目录下的</a:t>
            </a:r>
            <a:r>
              <a:rPr lang="en-US" altLang="zh-CN"/>
              <a:t>nacos</a:t>
            </a:r>
            <a:r>
              <a:rPr lang="zh-CN" altLang="en-US"/>
              <a:t>代码到</a:t>
            </a:r>
            <a:r>
              <a:rPr lang="en-US" altLang="zh-CN"/>
              <a:t>main</a:t>
            </a:r>
            <a:r>
              <a:rPr lang="zh-CN" altLang="en-US"/>
              <a:t>下的</a:t>
            </a:r>
            <a:r>
              <a:rPr lang="en-US" altLang="zh-CN"/>
              <a:t>com.alibaba.csp.sentinel.dashboard.rule</a:t>
            </a:r>
            <a:r>
              <a:rPr lang="zh-CN" altLang="en-US"/>
              <a:t>包：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修改刚刚拷贝的</a:t>
            </a:r>
            <a:r>
              <a:rPr lang="en-US" altLang="zh-CN"/>
              <a:t>nacos</a:t>
            </a:r>
            <a:r>
              <a:rPr lang="zh-CN" altLang="en-US"/>
              <a:t>包下的</a:t>
            </a:r>
            <a:r>
              <a:rPr lang="en-US" altLang="zh-CN"/>
              <a:t>NacosConfig</a:t>
            </a:r>
            <a:r>
              <a:rPr lang="zh-CN" altLang="en-US"/>
              <a:t>类，修改其中的</a:t>
            </a:r>
            <a:r>
              <a:rPr lang="en-US" altLang="zh-CN"/>
              <a:t>nacos</a:t>
            </a:r>
            <a:r>
              <a:rPr lang="zh-CN" altLang="en-US"/>
              <a:t>地址：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D876DD-F99A-456A-A0FA-B5A97F0C9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890" y="5643121"/>
            <a:ext cx="6545382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ConfigService nacosConfigService()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Exception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ConfigFactory.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createConfigService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"localhost:8848"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0DEA96-10B5-44AA-A8CF-88C60619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90" y="2666451"/>
            <a:ext cx="6744219" cy="2008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8054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步骤三：修改</a:t>
            </a:r>
            <a:r>
              <a:rPr lang="en-US" altLang="zh-CN"/>
              <a:t>sentinel-dashboard</a:t>
            </a:r>
            <a:r>
              <a:rPr lang="zh-CN" altLang="en-US"/>
              <a:t>的源码，配置</a:t>
            </a:r>
            <a:r>
              <a:rPr lang="en-US" altLang="zh-CN"/>
              <a:t>nacos</a:t>
            </a:r>
            <a:r>
              <a:rPr lang="zh-CN" altLang="en-US"/>
              <a:t>数据源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/>
              <a:t>修改</a:t>
            </a:r>
            <a:r>
              <a:rPr lang="en-US" altLang="zh-CN"/>
              <a:t> com.alibaba.csp.sentinel.dashboard.controller.v2</a:t>
            </a:r>
            <a:r>
              <a:rPr lang="zh-CN" altLang="en-US"/>
              <a:t>包下的</a:t>
            </a:r>
            <a:r>
              <a:rPr lang="en-US" altLang="zh-CN"/>
              <a:t>FlowControllerV2</a:t>
            </a:r>
            <a:r>
              <a:rPr lang="zh-CN" altLang="en-US"/>
              <a:t>类：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53F491-D716-4AED-96F4-8787345A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2270727"/>
            <a:ext cx="7102455" cy="36960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594740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步骤四：修改</a:t>
            </a:r>
            <a:r>
              <a:rPr lang="en-US" altLang="zh-CN"/>
              <a:t>sentinel-dashboard</a:t>
            </a:r>
            <a:r>
              <a:rPr lang="zh-CN" altLang="en-US"/>
              <a:t>的源码，修改前端页面：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src/main/webapp/resources/app/scripts/directives/sidebar/</a:t>
            </a:r>
            <a:r>
              <a:rPr lang="zh-CN" altLang="en-US"/>
              <a:t>目录下的</a:t>
            </a:r>
            <a:r>
              <a:rPr lang="en-US" altLang="zh-CN"/>
              <a:t>sidebar.html</a:t>
            </a:r>
            <a:r>
              <a:rPr lang="zh-CN" altLang="en-US"/>
              <a:t>文件：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00DD5C-009A-415A-AA39-18FA58D6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42" y="2394581"/>
            <a:ext cx="4770533" cy="40846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884929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7ADB8-AE10-4D43-BF03-6B1EBC863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步骤四：修改</a:t>
            </a:r>
            <a:r>
              <a:rPr lang="en-US" altLang="zh-CN"/>
              <a:t>sentinel-dashboard</a:t>
            </a:r>
            <a:r>
              <a:rPr lang="zh-CN" altLang="en-US"/>
              <a:t>的源码，修改前端页面：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634B9-F931-473A-B21E-D7CEC24B2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src/main/webapp/resources/app/scripts/directives/sidebar/</a:t>
            </a:r>
            <a:r>
              <a:rPr lang="zh-CN" altLang="en-US"/>
              <a:t>目录下的</a:t>
            </a:r>
            <a:r>
              <a:rPr lang="en-US" altLang="zh-CN"/>
              <a:t>sidebar.html</a:t>
            </a:r>
            <a:r>
              <a:rPr lang="zh-CN" altLang="en-US"/>
              <a:t>文件。</a:t>
            </a:r>
            <a:endParaRPr lang="en-US" altLang="zh-CN"/>
          </a:p>
          <a:p>
            <a:r>
              <a:rPr lang="zh-CN" altLang="en-US"/>
              <a:t>将其中的这部分注释打开：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修改其中的文本：</a:t>
            </a: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endParaRPr lang="en-US" altLang="zh-CN"/>
          </a:p>
          <a:p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B4E4FD-14D1-436C-83D7-269A6D80F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97" y="2660515"/>
            <a:ext cx="7765453" cy="1196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609596F-B160-4471-87D8-8F15DD05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4896100"/>
            <a:ext cx="7596951" cy="892552"/>
          </a:xfrm>
          <a:prstGeom prst="rect">
            <a:avLst/>
          </a:prstGeom>
          <a:solidFill>
            <a:srgbClr val="F5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li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ui-sref-active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="active"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ng-if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="entry.appType==0"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ui-sref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="dashboard.flow({app: entry.app})"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="glyphicon glyphicon-filter"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&amp;nbsp;&amp;nbsp;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流控规则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-NACOS&lt;/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li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53764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BB18-E158-449A-9C28-193A77CF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雪崩问题</a:t>
            </a:r>
          </a:p>
        </p:txBody>
      </p:sp>
      <p:sp>
        <p:nvSpPr>
          <p:cNvPr id="88" name="文本占位符 2">
            <a:extLst>
              <a:ext uri="{FF2B5EF4-FFF2-40B4-BE49-F238E27FC236}">
                <a16:creationId xmlns:a16="http://schemas.microsoft.com/office/drawing/2014/main" id="{2A555CA5-1067-4FF8-92F2-79049260F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985662"/>
          </a:xfrm>
        </p:spPr>
        <p:txBody>
          <a:bodyPr/>
          <a:lstStyle/>
          <a:p>
            <a:r>
              <a:rPr lang="zh-CN" altLang="en-US"/>
              <a:t>解决雪崩问题的常见方式有四种：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超时处理：设定超时时间，请求超过一定时间没有响应就返回错误信息，不会无休止等待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C03AF78-C1DB-48A8-B657-7E519B7A5B38}"/>
              </a:ext>
            </a:extLst>
          </p:cNvPr>
          <p:cNvSpPr txBox="1">
            <a:spLocks/>
          </p:cNvSpPr>
          <p:nvPr/>
        </p:nvSpPr>
        <p:spPr>
          <a:xfrm>
            <a:off x="710880" y="2426987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舱壁模式：限定每个业务能使用的线程数，避免耗尽整个</a:t>
            </a:r>
            <a:r>
              <a:rPr lang="en-US" altLang="zh-CN" dirty="0"/>
              <a:t>tomcat</a:t>
            </a:r>
            <a:r>
              <a:rPr lang="zh-CN" altLang="en-US"/>
              <a:t>的资源，因此也叫线程隔离。</a:t>
            </a:r>
            <a:endParaRPr lang="en-US" altLang="zh-CN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013E726-C679-4222-B7B1-9F06893C2860}"/>
              </a:ext>
            </a:extLst>
          </p:cNvPr>
          <p:cNvSpPr txBox="1">
            <a:spLocks/>
          </p:cNvSpPr>
          <p:nvPr/>
        </p:nvSpPr>
        <p:spPr>
          <a:xfrm>
            <a:off x="710880" y="3229769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流量控制：限制业务访问的</a:t>
            </a:r>
            <a:r>
              <a:rPr lang="en-US" altLang="zh-CN" dirty="0" err="1"/>
              <a:t>QPS</a:t>
            </a:r>
            <a:r>
              <a:rPr lang="zh-CN" altLang="en-US"/>
              <a:t>，避免服务因流量的突增而故障。</a:t>
            </a:r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10F68B-A5D3-46E4-B926-36DA41310DD0}"/>
              </a:ext>
            </a:extLst>
          </p:cNvPr>
          <p:cNvGrpSpPr/>
          <p:nvPr/>
        </p:nvGrpSpPr>
        <p:grpSpPr>
          <a:xfrm>
            <a:off x="3006331" y="4290969"/>
            <a:ext cx="2076948" cy="1885652"/>
            <a:chOff x="3067291" y="4490977"/>
            <a:chExt cx="2076948" cy="1885652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EAA3E93-01AC-4C6F-9FF4-33BA03AAE5DD}"/>
                </a:ext>
              </a:extLst>
            </p:cNvPr>
            <p:cNvSpPr/>
            <p:nvPr/>
          </p:nvSpPr>
          <p:spPr>
            <a:xfrm>
              <a:off x="3507128" y="4490978"/>
              <a:ext cx="1637111" cy="1885651"/>
            </a:xfrm>
            <a:custGeom>
              <a:avLst/>
              <a:gdLst>
                <a:gd name="connsiteX0" fmla="*/ 0 w 1637111"/>
                <a:gd name="connsiteY0" fmla="*/ 0 h 1885651"/>
                <a:gd name="connsiteX1" fmla="*/ 1504710 w 1637111"/>
                <a:gd name="connsiteY1" fmla="*/ 396522 h 1885651"/>
                <a:gd name="connsiteX2" fmla="*/ 1504710 w 1637111"/>
                <a:gd name="connsiteY2" fmla="*/ 399239 h 1885651"/>
                <a:gd name="connsiteX3" fmla="*/ 1519276 w 1637111"/>
                <a:gd name="connsiteY3" fmla="*/ 404711 h 1885651"/>
                <a:gd name="connsiteX4" fmla="*/ 1637111 w 1637111"/>
                <a:gd name="connsiteY4" fmla="*/ 943401 h 1885651"/>
                <a:gd name="connsiteX5" fmla="*/ 1519276 w 1637111"/>
                <a:gd name="connsiteY5" fmla="*/ 1482092 h 1885651"/>
                <a:gd name="connsiteX6" fmla="*/ 1504710 w 1637111"/>
                <a:gd name="connsiteY6" fmla="*/ 1487563 h 1885651"/>
                <a:gd name="connsiteX7" fmla="*/ 1504710 w 1637111"/>
                <a:gd name="connsiteY7" fmla="*/ 1489130 h 1885651"/>
                <a:gd name="connsiteX8" fmla="*/ 1490734 w 1637111"/>
                <a:gd name="connsiteY8" fmla="*/ 1492813 h 1885651"/>
                <a:gd name="connsiteX9" fmla="*/ 1489534 w 1637111"/>
                <a:gd name="connsiteY9" fmla="*/ 1493263 h 1885651"/>
                <a:gd name="connsiteX10" fmla="*/ 1489324 w 1637111"/>
                <a:gd name="connsiteY10" fmla="*/ 1493184 h 1885651"/>
                <a:gd name="connsiteX11" fmla="*/ 0 w 1637111"/>
                <a:gd name="connsiteY11" fmla="*/ 1885651 h 188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111" h="1885651">
                  <a:moveTo>
                    <a:pt x="0" y="0"/>
                  </a:moveTo>
                  <a:lnTo>
                    <a:pt x="1504710" y="396522"/>
                  </a:lnTo>
                  <a:lnTo>
                    <a:pt x="1504710" y="399239"/>
                  </a:lnTo>
                  <a:lnTo>
                    <a:pt x="1519276" y="404711"/>
                  </a:lnTo>
                  <a:cubicBezTo>
                    <a:pt x="1586525" y="455983"/>
                    <a:pt x="1637111" y="677681"/>
                    <a:pt x="1637111" y="943401"/>
                  </a:cubicBezTo>
                  <a:cubicBezTo>
                    <a:pt x="1637111" y="1209121"/>
                    <a:pt x="1586525" y="1430819"/>
                    <a:pt x="1519276" y="1482092"/>
                  </a:cubicBezTo>
                  <a:lnTo>
                    <a:pt x="1504710" y="1487563"/>
                  </a:lnTo>
                  <a:lnTo>
                    <a:pt x="1504710" y="1489130"/>
                  </a:lnTo>
                  <a:lnTo>
                    <a:pt x="1490734" y="1492813"/>
                  </a:lnTo>
                  <a:lnTo>
                    <a:pt x="1489534" y="1493263"/>
                  </a:lnTo>
                  <a:lnTo>
                    <a:pt x="1489324" y="1493184"/>
                  </a:lnTo>
                  <a:lnTo>
                    <a:pt x="0" y="188565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0000" bIns="45720" rtlCol="0" anchor="ctr">
              <a:noAutofit/>
            </a:bodyPr>
            <a:lstStyle/>
            <a:p>
              <a:pPr algn="r"/>
              <a:r>
                <a:rPr lang="en-US" altLang="zh-CN" sz="1600"/>
                <a:t>Sentinel</a:t>
              </a:r>
              <a:endParaRPr lang="zh-CN" altLang="en-US" sz="160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45DC49-9F8A-4191-9F1B-9051002BA2BB}"/>
                </a:ext>
              </a:extLst>
            </p:cNvPr>
            <p:cNvSpPr/>
            <p:nvPr/>
          </p:nvSpPr>
          <p:spPr>
            <a:xfrm>
              <a:off x="3067291" y="4490977"/>
              <a:ext cx="868101" cy="1885651"/>
            </a:xfrm>
            <a:prstGeom prst="ellipse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22225">
              <a:noFill/>
            </a:ln>
            <a:effectLst>
              <a:innerShdw blurRad="317500" dist="330200" dir="2700000">
                <a:prstClr val="black">
                  <a:alpha val="3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001EA7D2-EB9B-4426-8844-7E9B777D0C82}"/>
              </a:ext>
            </a:extLst>
          </p:cNvPr>
          <p:cNvSpPr/>
          <p:nvPr/>
        </p:nvSpPr>
        <p:spPr>
          <a:xfrm>
            <a:off x="2572281" y="4830843"/>
            <a:ext cx="750040" cy="289797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请求</a:t>
            </a:r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4C299BC8-B0A9-4A1D-91D1-596A45200E12}"/>
              </a:ext>
            </a:extLst>
          </p:cNvPr>
          <p:cNvSpPr/>
          <p:nvPr/>
        </p:nvSpPr>
        <p:spPr>
          <a:xfrm>
            <a:off x="2851230" y="5213934"/>
            <a:ext cx="750040" cy="289797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请求</a:t>
            </a:r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9549E055-E609-45DB-9115-0DB328D205C5}"/>
              </a:ext>
            </a:extLst>
          </p:cNvPr>
          <p:cNvSpPr/>
          <p:nvPr/>
        </p:nvSpPr>
        <p:spPr>
          <a:xfrm>
            <a:off x="2502446" y="5599116"/>
            <a:ext cx="750040" cy="289797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请求</a:t>
            </a:r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50940BB7-3E15-4E43-84B0-007C22343A12}"/>
              </a:ext>
            </a:extLst>
          </p:cNvPr>
          <p:cNvSpPr/>
          <p:nvPr/>
        </p:nvSpPr>
        <p:spPr>
          <a:xfrm>
            <a:off x="2784290" y="4489107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1" name="平行四边形 40">
            <a:extLst>
              <a:ext uri="{FF2B5EF4-FFF2-40B4-BE49-F238E27FC236}">
                <a16:creationId xmlns:a16="http://schemas.microsoft.com/office/drawing/2014/main" id="{AC42E89E-96B9-48BD-94C6-FAFFF27FD629}"/>
              </a:ext>
            </a:extLst>
          </p:cNvPr>
          <p:cNvSpPr/>
          <p:nvPr/>
        </p:nvSpPr>
        <p:spPr>
          <a:xfrm>
            <a:off x="2133311" y="430923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平行四边形 41">
            <a:extLst>
              <a:ext uri="{FF2B5EF4-FFF2-40B4-BE49-F238E27FC236}">
                <a16:creationId xmlns:a16="http://schemas.microsoft.com/office/drawing/2014/main" id="{0C452904-4E1F-4231-B5D8-44CC684434D2}"/>
              </a:ext>
            </a:extLst>
          </p:cNvPr>
          <p:cNvSpPr/>
          <p:nvPr/>
        </p:nvSpPr>
        <p:spPr>
          <a:xfrm>
            <a:off x="2133311" y="4581353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3" name="平行四边形 42">
            <a:extLst>
              <a:ext uri="{FF2B5EF4-FFF2-40B4-BE49-F238E27FC236}">
                <a16:creationId xmlns:a16="http://schemas.microsoft.com/office/drawing/2014/main" id="{5B91F89F-9D6D-4D8E-8AAB-53F39563040C}"/>
              </a:ext>
            </a:extLst>
          </p:cNvPr>
          <p:cNvSpPr/>
          <p:nvPr/>
        </p:nvSpPr>
        <p:spPr>
          <a:xfrm>
            <a:off x="2209800" y="520891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4" name="平行四边形 43">
            <a:extLst>
              <a:ext uri="{FF2B5EF4-FFF2-40B4-BE49-F238E27FC236}">
                <a16:creationId xmlns:a16="http://schemas.microsoft.com/office/drawing/2014/main" id="{4F6190A2-2014-4047-8E9C-C434689C27BC}"/>
              </a:ext>
            </a:extLst>
          </p:cNvPr>
          <p:cNvSpPr/>
          <p:nvPr/>
        </p:nvSpPr>
        <p:spPr>
          <a:xfrm>
            <a:off x="1824558" y="4921204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7" name="平行四边形 46">
            <a:extLst>
              <a:ext uri="{FF2B5EF4-FFF2-40B4-BE49-F238E27FC236}">
                <a16:creationId xmlns:a16="http://schemas.microsoft.com/office/drawing/2014/main" id="{8159568F-7A26-4507-BC4C-5F702B08B85D}"/>
              </a:ext>
            </a:extLst>
          </p:cNvPr>
          <p:cNvSpPr/>
          <p:nvPr/>
        </p:nvSpPr>
        <p:spPr>
          <a:xfrm>
            <a:off x="1883201" y="5593618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8" name="平行四边形 47">
            <a:extLst>
              <a:ext uri="{FF2B5EF4-FFF2-40B4-BE49-F238E27FC236}">
                <a16:creationId xmlns:a16="http://schemas.microsoft.com/office/drawing/2014/main" id="{77E14FB5-C75F-497D-90E9-1FE68897E0C0}"/>
              </a:ext>
            </a:extLst>
          </p:cNvPr>
          <p:cNvSpPr/>
          <p:nvPr/>
        </p:nvSpPr>
        <p:spPr>
          <a:xfrm>
            <a:off x="2029524" y="5926550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A6DFCB0E-E177-427F-A6A5-E0EDD12B27EB}"/>
              </a:ext>
            </a:extLst>
          </p:cNvPr>
          <p:cNvSpPr/>
          <p:nvPr/>
        </p:nvSpPr>
        <p:spPr>
          <a:xfrm>
            <a:off x="1478958" y="5277503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9B0B5C36-25DA-4ED4-8F9A-780F37118CBD}"/>
              </a:ext>
            </a:extLst>
          </p:cNvPr>
          <p:cNvSpPr/>
          <p:nvPr/>
        </p:nvSpPr>
        <p:spPr>
          <a:xfrm>
            <a:off x="1539435" y="456291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2" name="平行四边形 51">
            <a:extLst>
              <a:ext uri="{FF2B5EF4-FFF2-40B4-BE49-F238E27FC236}">
                <a16:creationId xmlns:a16="http://schemas.microsoft.com/office/drawing/2014/main" id="{D7A41AC2-AEC6-4F98-8636-F4DCFC3056E4}"/>
              </a:ext>
            </a:extLst>
          </p:cNvPr>
          <p:cNvSpPr/>
          <p:nvPr/>
        </p:nvSpPr>
        <p:spPr>
          <a:xfrm>
            <a:off x="1691577" y="4151094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3" name="平行四边形 52">
            <a:extLst>
              <a:ext uri="{FF2B5EF4-FFF2-40B4-BE49-F238E27FC236}">
                <a16:creationId xmlns:a16="http://schemas.microsoft.com/office/drawing/2014/main" id="{3E6B74F1-E987-40F0-9912-44A201EDA313}"/>
              </a:ext>
            </a:extLst>
          </p:cNvPr>
          <p:cNvSpPr/>
          <p:nvPr/>
        </p:nvSpPr>
        <p:spPr>
          <a:xfrm>
            <a:off x="1318455" y="4894358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FF1DB4D3-CE43-40A3-A7E2-8C7AD1C732A6}"/>
              </a:ext>
            </a:extLst>
          </p:cNvPr>
          <p:cNvSpPr/>
          <p:nvPr/>
        </p:nvSpPr>
        <p:spPr>
          <a:xfrm>
            <a:off x="1305002" y="5652313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5" name="平行四边形 54">
            <a:extLst>
              <a:ext uri="{FF2B5EF4-FFF2-40B4-BE49-F238E27FC236}">
                <a16:creationId xmlns:a16="http://schemas.microsoft.com/office/drawing/2014/main" id="{5CBF6953-6DED-4A0E-9A61-FA2305B36F5F}"/>
              </a:ext>
            </a:extLst>
          </p:cNvPr>
          <p:cNvSpPr/>
          <p:nvPr/>
        </p:nvSpPr>
        <p:spPr>
          <a:xfrm>
            <a:off x="1442497" y="6035458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6" name="平行四边形 55">
            <a:extLst>
              <a:ext uri="{FF2B5EF4-FFF2-40B4-BE49-F238E27FC236}">
                <a16:creationId xmlns:a16="http://schemas.microsoft.com/office/drawing/2014/main" id="{02E6EA06-D128-4BD9-8EEC-2006F4368114}"/>
              </a:ext>
            </a:extLst>
          </p:cNvPr>
          <p:cNvSpPr/>
          <p:nvPr/>
        </p:nvSpPr>
        <p:spPr>
          <a:xfrm>
            <a:off x="2661408" y="6004741"/>
            <a:ext cx="441960" cy="204996"/>
          </a:xfrm>
          <a:prstGeom prst="parallelogram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5E4F4966-28A5-456E-A29B-9D8F648F1041}"/>
              </a:ext>
            </a:extLst>
          </p:cNvPr>
          <p:cNvSpPr/>
          <p:nvPr/>
        </p:nvSpPr>
        <p:spPr>
          <a:xfrm>
            <a:off x="4035369" y="501814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B317851F-D6DB-454C-9566-862A0C5F7EBC}"/>
              </a:ext>
            </a:extLst>
          </p:cNvPr>
          <p:cNvSpPr/>
          <p:nvPr/>
        </p:nvSpPr>
        <p:spPr>
          <a:xfrm>
            <a:off x="4030129" y="532279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2" name="平行四边形 61">
            <a:extLst>
              <a:ext uri="{FF2B5EF4-FFF2-40B4-BE49-F238E27FC236}">
                <a16:creationId xmlns:a16="http://schemas.microsoft.com/office/drawing/2014/main" id="{9798F63A-2665-4E7D-B313-5CD48D48DCAD}"/>
              </a:ext>
            </a:extLst>
          </p:cNvPr>
          <p:cNvSpPr/>
          <p:nvPr/>
        </p:nvSpPr>
        <p:spPr>
          <a:xfrm>
            <a:off x="4599249" y="501814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3" name="平行四边形 62">
            <a:extLst>
              <a:ext uri="{FF2B5EF4-FFF2-40B4-BE49-F238E27FC236}">
                <a16:creationId xmlns:a16="http://schemas.microsoft.com/office/drawing/2014/main" id="{6DB8A019-16F0-4172-B305-43BC052A1960}"/>
              </a:ext>
            </a:extLst>
          </p:cNvPr>
          <p:cNvSpPr/>
          <p:nvPr/>
        </p:nvSpPr>
        <p:spPr>
          <a:xfrm>
            <a:off x="4594009" y="532279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EA03031D-A69C-4B6F-9E20-EF07222FCBB3}"/>
              </a:ext>
            </a:extLst>
          </p:cNvPr>
          <p:cNvSpPr/>
          <p:nvPr/>
        </p:nvSpPr>
        <p:spPr>
          <a:xfrm>
            <a:off x="3466858" y="501814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5615FBA6-3BCD-4C2D-9D1A-44E4D4291656}"/>
              </a:ext>
            </a:extLst>
          </p:cNvPr>
          <p:cNvSpPr/>
          <p:nvPr/>
        </p:nvSpPr>
        <p:spPr>
          <a:xfrm>
            <a:off x="3461618" y="5322792"/>
            <a:ext cx="441960" cy="204996"/>
          </a:xfrm>
          <a:prstGeom prst="parallelogram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690C6D3-8DEE-4026-B2F3-DBE9C5AB2460}"/>
              </a:ext>
            </a:extLst>
          </p:cNvPr>
          <p:cNvSpPr/>
          <p:nvPr/>
        </p:nvSpPr>
        <p:spPr>
          <a:xfrm>
            <a:off x="7606207" y="4505421"/>
            <a:ext cx="2586749" cy="14725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受保护的服务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EF8A3F66-5B00-40D9-A89A-D9695B1BD1C8}"/>
              </a:ext>
            </a:extLst>
          </p:cNvPr>
          <p:cNvSpPr txBox="1">
            <a:spLocks/>
          </p:cNvSpPr>
          <p:nvPr/>
        </p:nvSpPr>
        <p:spPr>
          <a:xfrm>
            <a:off x="710880" y="2799523"/>
            <a:ext cx="10698800" cy="4487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熔断降级：由</a:t>
            </a:r>
            <a:r>
              <a:rPr lang="zh-CN" altLang="en-US" b="1"/>
              <a:t>断路器</a:t>
            </a:r>
            <a:r>
              <a:rPr lang="zh-CN" altLang="en-US"/>
              <a:t>统计业务执行的异常比例，如果超出阈值则会</a:t>
            </a:r>
            <a:r>
              <a:rPr lang="zh-CN" altLang="en-US" b="1"/>
              <a:t>熔断</a:t>
            </a:r>
            <a:r>
              <a:rPr lang="zh-CN" altLang="en-US"/>
              <a:t>该业务，拦截访问该业务的一切请求。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04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17839 -0.00301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-1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0.17643 -0.00162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9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2.22222E-6 L 0.17096 0.00023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2.22222E-6 L 0.17135 -0.00162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9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2.22222E-6 L 0.16381 0.00023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-2.22222E-6 L 0.1642 -0.00162 " pathEditMode="relative" rAng="0" ptsTypes="AA">
                                      <p:cBhvr>
                                        <p:cTn id="11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7" grpId="1" animBg="1"/>
      <p:bldP spid="58" grpId="0" animBg="1"/>
      <p:bldP spid="58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7" grpId="0" animBg="1"/>
      <p:bldP spid="67" grpId="1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3BFE66-BD1D-4E79-AFCF-951FDF417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什么是雪崩问题？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微服务之间相互调用，因为调用链中的一个服务故障，引起整个链路都无法访问的情况。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/>
              <a:t>如何避免因瞬间高并发流量而导致服务故障？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流量控制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如何避免因服务故障引起的雪崩问题？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超时处理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线程隔离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降级熔断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642442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DFE0FFB9-6DCF-4B03-88F4-A52044C996DC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A7D9172-5786-4523-8A4C-C1D681F77454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C8B381FD-557E-4BEC-8C48-0327F542CA9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F2B1BEA5-AA98-439F-AC7E-8A851E242414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DDBE170-1095-444C-A2EB-5D69D04DC558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57BE3B40-5523-492C-B047-7CCBB5A3715B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otx" id="{69F08EB3-297E-44B8-8D50-422506A30FCB}" vid="{6087E657-D25C-4775-BD52-9704B7EC8EA8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9410</TotalTime>
  <Words>5585</Words>
  <Application>Microsoft Office PowerPoint</Application>
  <PresentationFormat>宽屏</PresentationFormat>
  <Paragraphs>663</Paragraphs>
  <Slides>74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74</vt:i4>
      </vt:variant>
    </vt:vector>
  </HeadingPairs>
  <TitlesOfParts>
    <vt:vector size="100" baseType="lpstr">
      <vt:lpstr>Alibaba PuHuiTi B</vt:lpstr>
      <vt:lpstr>Alibaba PuHuiTi Medium</vt:lpstr>
      <vt:lpstr>Alibaba PuHuiTi R</vt:lpstr>
      <vt:lpstr>-apple-system</vt:lpstr>
      <vt:lpstr>ui-monospace</vt:lpstr>
      <vt:lpstr>阿里巴巴普惠体</vt:lpstr>
      <vt:lpstr>等线</vt:lpstr>
      <vt:lpstr>黑体</vt:lpstr>
      <vt:lpstr>华文楷体</vt:lpstr>
      <vt:lpstr>华文楷体</vt:lpstr>
      <vt:lpstr>Arial</vt:lpstr>
      <vt:lpstr>Calibri</vt:lpstr>
      <vt:lpstr>Courier New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包装程序外壳对象</vt:lpstr>
      <vt:lpstr>程序包</vt:lpstr>
      <vt:lpstr>微服务保护</vt:lpstr>
      <vt:lpstr>PowerPoint 演示文稿</vt:lpstr>
      <vt:lpstr>初识Sentinel</vt:lpstr>
      <vt:lpstr>雪崩问题</vt:lpstr>
      <vt:lpstr>雪崩问题</vt:lpstr>
      <vt:lpstr>雪崩问题</vt:lpstr>
      <vt:lpstr>雪崩问题</vt:lpstr>
      <vt:lpstr>雪崩问题</vt:lpstr>
      <vt:lpstr>PowerPoint 演示文稿</vt:lpstr>
      <vt:lpstr>服务保护技术对比</vt:lpstr>
      <vt:lpstr>认识Sentinel</vt:lpstr>
      <vt:lpstr>安装Sentinel控制台</vt:lpstr>
      <vt:lpstr>安装Sentinel控制台</vt:lpstr>
      <vt:lpstr>引入cloud-demo</vt:lpstr>
      <vt:lpstr>微服务整合Sentinel</vt:lpstr>
      <vt:lpstr>限流规则</vt:lpstr>
      <vt:lpstr>簇点链路</vt:lpstr>
      <vt:lpstr>快速入门</vt:lpstr>
      <vt:lpstr>PowerPoint 演示文稿</vt:lpstr>
      <vt:lpstr>流控模式</vt:lpstr>
      <vt:lpstr>流控模式-关联</vt:lpstr>
      <vt:lpstr>PowerPoint 演示文稿</vt:lpstr>
      <vt:lpstr>流控模式-链路</vt:lpstr>
      <vt:lpstr>PowerPoint 演示文稿</vt:lpstr>
      <vt:lpstr>流控模式-链路</vt:lpstr>
      <vt:lpstr>PowerPoint 演示文稿</vt:lpstr>
      <vt:lpstr>流控效果</vt:lpstr>
      <vt:lpstr>流控效果-warm up</vt:lpstr>
      <vt:lpstr>PowerPoint 演示文稿</vt:lpstr>
      <vt:lpstr>流控效果-排队等待</vt:lpstr>
      <vt:lpstr>PowerPoint 演示文稿</vt:lpstr>
      <vt:lpstr>PowerPoint 演示文稿</vt:lpstr>
      <vt:lpstr>热点参数限流</vt:lpstr>
      <vt:lpstr>热点参数限流</vt:lpstr>
      <vt:lpstr>PowerPoint 演示文稿</vt:lpstr>
      <vt:lpstr>隔离和降级</vt:lpstr>
      <vt:lpstr>隔离和降级</vt:lpstr>
      <vt:lpstr>Feign整合Sentinel</vt:lpstr>
      <vt:lpstr>Feign整合Sentinel</vt:lpstr>
      <vt:lpstr>Feign整合Sentinel</vt:lpstr>
      <vt:lpstr>PowerPoint 演示文稿</vt:lpstr>
      <vt:lpstr>线程隔离</vt:lpstr>
      <vt:lpstr>线程隔离</vt:lpstr>
      <vt:lpstr>线程隔离（舱壁模式）</vt:lpstr>
      <vt:lpstr>PowerPoint 演示文稿</vt:lpstr>
      <vt:lpstr>PowerPoint 演示文稿</vt:lpstr>
      <vt:lpstr>熔断降级</vt:lpstr>
      <vt:lpstr>熔断策略-慢调用</vt:lpstr>
      <vt:lpstr>PowerPoint 演示文稿</vt:lpstr>
      <vt:lpstr>熔断策略-异常比例、异常数</vt:lpstr>
      <vt:lpstr>PowerPoint 演示文稿</vt:lpstr>
      <vt:lpstr>PowerPoint 演示文稿</vt:lpstr>
      <vt:lpstr>授权规则</vt:lpstr>
      <vt:lpstr>授权规则</vt:lpstr>
      <vt:lpstr>授权规则</vt:lpstr>
      <vt:lpstr>授权规则</vt:lpstr>
      <vt:lpstr>自定义异常结果</vt:lpstr>
      <vt:lpstr>自定义异常结果</vt:lpstr>
      <vt:lpstr>自定义异常结果</vt:lpstr>
      <vt:lpstr>PowerPoint 演示文稿</vt:lpstr>
      <vt:lpstr>规则持久化</vt:lpstr>
      <vt:lpstr>规则管理模式</vt:lpstr>
      <vt:lpstr>规则管理模式-原始模式</vt:lpstr>
      <vt:lpstr>规则管理模式-pull模式</vt:lpstr>
      <vt:lpstr>规则管理模式-push模式</vt:lpstr>
      <vt:lpstr>PowerPoint 演示文稿</vt:lpstr>
      <vt:lpstr>实现push模式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huyi zhang</cp:lastModifiedBy>
  <cp:revision>551</cp:revision>
  <dcterms:created xsi:type="dcterms:W3CDTF">2021-06-08T03:05:23Z</dcterms:created>
  <dcterms:modified xsi:type="dcterms:W3CDTF">2021-06-18T11:43:26Z</dcterms:modified>
</cp:coreProperties>
</file>